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 ContentType="image/tiff"/>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6.xml" ContentType="application/vnd.openxmlformats-officedocument.presentationml.tag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7.xml" ContentType="application/vnd.openxmlformats-officedocument.presentationml.tags+xml"/>
  <Override PartName="/ppt/tags/tag8.xml" ContentType="application/vnd.openxmlformats-officedocument.presentationml.tags+xml"/>
  <Override PartName="/ppt/notesSlides/notesSlide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ags/tag9.xml" ContentType="application/vnd.openxmlformats-officedocument.presentationml.tags+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ags/tag10.xml" ContentType="application/vnd.openxmlformats-officedocument.presentationml.tags+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ags/tag11.xml" ContentType="application/vnd.openxmlformats-officedocument.presentationml.tags+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ags/tag12.xml" ContentType="application/vnd.openxmlformats-officedocument.presentationml.tags+xml"/>
  <Override PartName="/ppt/tags/tag13.xml" ContentType="application/vnd.openxmlformats-officedocument.presentationml.tags+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ags/tag14.xml" ContentType="application/vnd.openxmlformats-officedocument.presentationml.tags+xml"/>
  <Override PartName="/ppt/tags/tag15.xml" ContentType="application/vnd.openxmlformats-officedocument.presentationml.tags+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ags/tag16.xml" ContentType="application/vnd.openxmlformats-officedocument.presentationml.tags+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ags/tag17.xml" ContentType="application/vnd.openxmlformats-officedocument.presentationml.tags+xml"/>
  <Override PartName="/ppt/notesSlides/notesSlide3.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tags/tag18.xml" ContentType="application/vnd.openxmlformats-officedocument.presentationml.tags+xml"/>
  <Override PartName="/ppt/notesSlides/notesSlide4.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tags/tag19.xml" ContentType="application/vnd.openxmlformats-officedocument.presentationml.tags+xml"/>
  <Override PartName="/ppt/notesSlides/notesSlide5.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tags/tag20.xml" ContentType="application/vnd.openxmlformats-officedocument.presentationml.tags+xml"/>
  <Override PartName="/ppt/notesSlides/notesSlide6.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tags/tag21.xml" ContentType="application/vnd.openxmlformats-officedocument.presentationml.tags+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tags/tag22.xml" ContentType="application/vnd.openxmlformats-officedocument.presentationml.tags+xml"/>
  <Override PartName="/ppt/notesSlides/notesSlide7.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tags/tag23.xml" ContentType="application/vnd.openxmlformats-officedocument.presentationml.tags+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tags/tag24.xml" ContentType="application/vnd.openxmlformats-officedocument.presentationml.tags+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tags/tag25.xml" ContentType="application/vnd.openxmlformats-officedocument.presentationml.tags+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tags/tag26.xml" ContentType="application/vnd.openxmlformats-officedocument.presentationml.tags+xml"/>
  <Override PartName="/ppt/tags/tag2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1"/>
  </p:notesMasterIdLst>
  <p:sldIdLst>
    <p:sldId id="256" r:id="rId5"/>
    <p:sldId id="264" r:id="rId6"/>
    <p:sldId id="265" r:id="rId7"/>
    <p:sldId id="311" r:id="rId8"/>
    <p:sldId id="319" r:id="rId9"/>
    <p:sldId id="267" r:id="rId10"/>
    <p:sldId id="324" r:id="rId11"/>
    <p:sldId id="342" r:id="rId12"/>
    <p:sldId id="321" r:id="rId13"/>
    <p:sldId id="312" r:id="rId14"/>
    <p:sldId id="323" r:id="rId15"/>
    <p:sldId id="313" r:id="rId16"/>
    <p:sldId id="331" r:id="rId17"/>
    <p:sldId id="333" r:id="rId18"/>
    <p:sldId id="310" r:id="rId19"/>
    <p:sldId id="334" r:id="rId20"/>
    <p:sldId id="332" r:id="rId21"/>
    <p:sldId id="326" r:id="rId22"/>
    <p:sldId id="327" r:id="rId23"/>
    <p:sldId id="345" r:id="rId24"/>
    <p:sldId id="279" r:id="rId25"/>
    <p:sldId id="346" r:id="rId26"/>
    <p:sldId id="347" r:id="rId27"/>
    <p:sldId id="343" r:id="rId28"/>
    <p:sldId id="348" r:id="rId29"/>
    <p:sldId id="263" r:id="rId30"/>
  </p:sldIdLst>
  <p:sldSz cx="12192000" cy="6858000"/>
  <p:notesSz cx="7010400" cy="9296400"/>
  <p:custDataLst>
    <p:tags r:id="rId3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thun, Laken Christen" initials="ELC" lastIdx="9" clrIdx="0">
    <p:extLst>
      <p:ext uri="{19B8F6BF-5375-455C-9EA6-DF929625EA0E}">
        <p15:presenceInfo xmlns:p15="http://schemas.microsoft.com/office/powerpoint/2012/main" userId="S::lce8@pitt.edu::bab0e328-af85-4e84-a7c1-0ee313deb726" providerId="AD"/>
      </p:ext>
    </p:extLst>
  </p:cmAuthor>
  <p:cmAuthor id="2" name="Mirigian, Lynn" initials="ML" lastIdx="24" clrIdx="1">
    <p:extLst>
      <p:ext uri="{19B8F6BF-5375-455C-9EA6-DF929625EA0E}">
        <p15:presenceInfo xmlns:p15="http://schemas.microsoft.com/office/powerpoint/2012/main" userId="S::lym17@pitt.edu::e67d389a-94fa-46d4-8b75-7bb04db4894f" providerId="AD"/>
      </p:ext>
    </p:extLst>
  </p:cmAuthor>
  <p:cmAuthor id="3" name="Wang, Erh-Hsuan" initials="WE" lastIdx="20" clrIdx="2">
    <p:extLst>
      <p:ext uri="{19B8F6BF-5375-455C-9EA6-DF929625EA0E}">
        <p15:presenceInfo xmlns:p15="http://schemas.microsoft.com/office/powerpoint/2012/main" userId="S::erw78@pitt.edu::45846516-b8a8-4fb7-9bbf-f93c7856bfb1" providerId="AD"/>
      </p:ext>
    </p:extLst>
  </p:cmAuthor>
  <p:cmAuthor id="4" name="Miller, Dane" initials="MD" lastIdx="26" clrIdx="3">
    <p:extLst>
      <p:ext uri="{19B8F6BF-5375-455C-9EA6-DF929625EA0E}">
        <p15:presenceInfo xmlns:p15="http://schemas.microsoft.com/office/powerpoint/2012/main" userId="S::DPM59@pitt.edu::116f4ae5-fb1e-4108-9f74-d3ab7b7cf7e0" providerId="AD"/>
      </p:ext>
    </p:extLst>
  </p:cmAuthor>
  <p:cmAuthor id="5" name="Pugliese, Marco Frederick" initials="PF" lastIdx="3" clrIdx="4">
    <p:extLst>
      <p:ext uri="{19B8F6BF-5375-455C-9EA6-DF929625EA0E}">
        <p15:presenceInfo xmlns:p15="http://schemas.microsoft.com/office/powerpoint/2012/main" userId="S::mfp18@pitt.edu::33835230-6a5f-4b11-b7c0-ed0528a6fce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DCF0"/>
    <a:srgbClr val="FFB7B7"/>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E1522CD-0583-0B40-A606-25EC6A2D826D}" v="332" dt="2019-05-16T12:26:21.38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355" autoAdjust="0"/>
    <p:restoredTop sz="88103" autoAdjust="0"/>
  </p:normalViewPr>
  <p:slideViewPr>
    <p:cSldViewPr snapToGrid="0">
      <p:cViewPr varScale="1">
        <p:scale>
          <a:sx n="84" d="100"/>
          <a:sy n="84" d="100"/>
        </p:scale>
        <p:origin x="36"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ommentAuthors" Target="commentAuthor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gs" Target="tags/tag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ller, Dane" userId="116f4ae5-fb1e-4108-9f74-d3ab7b7cf7e0" providerId="ADAL" clId="{9E1522CD-0583-0B40-A606-25EC6A2D826D}"/>
    <pc:docChg chg="custSel modSld">
      <pc:chgData name="Miller, Dane" userId="116f4ae5-fb1e-4108-9f74-d3ab7b7cf7e0" providerId="ADAL" clId="{9E1522CD-0583-0B40-A606-25EC6A2D826D}" dt="2019-05-14T16:28:27.851" v="379" actId="207"/>
      <pc:docMkLst>
        <pc:docMk/>
      </pc:docMkLst>
      <pc:sldChg chg="modSp mod">
        <pc:chgData name="Miller, Dane" userId="116f4ae5-fb1e-4108-9f74-d3ab7b7cf7e0" providerId="ADAL" clId="{9E1522CD-0583-0B40-A606-25EC6A2D826D}" dt="2019-05-14T16:28:10.186" v="376" actId="207"/>
        <pc:sldMkLst>
          <pc:docMk/>
          <pc:sldMk cId="2225397888" sldId="279"/>
        </pc:sldMkLst>
        <pc:graphicFrameChg chg="mod">
          <ac:chgData name="Miller, Dane" userId="116f4ae5-fb1e-4108-9f74-d3ab7b7cf7e0" providerId="ADAL" clId="{9E1522CD-0583-0B40-A606-25EC6A2D826D}" dt="2019-05-14T16:28:10.186" v="376" actId="207"/>
          <ac:graphicFrameMkLst>
            <pc:docMk/>
            <pc:sldMk cId="2225397888" sldId="279"/>
            <ac:graphicFrameMk id="12" creationId="{00000000-0000-0000-0000-000000000000}"/>
          </ac:graphicFrameMkLst>
        </pc:graphicFrameChg>
      </pc:sldChg>
      <pc:sldChg chg="modSp">
        <pc:chgData name="Miller, Dane" userId="116f4ae5-fb1e-4108-9f74-d3ab7b7cf7e0" providerId="ADAL" clId="{9E1522CD-0583-0B40-A606-25EC6A2D826D}" dt="2019-05-14T16:09:56.335" v="309" actId="207"/>
        <pc:sldMkLst>
          <pc:docMk/>
          <pc:sldMk cId="3187218905" sldId="310"/>
        </pc:sldMkLst>
        <pc:spChg chg="mod">
          <ac:chgData name="Miller, Dane" userId="116f4ae5-fb1e-4108-9f74-d3ab7b7cf7e0" providerId="ADAL" clId="{9E1522CD-0583-0B40-A606-25EC6A2D826D}" dt="2019-05-14T15:34:38.387" v="14" actId="6549"/>
          <ac:spMkLst>
            <pc:docMk/>
            <pc:sldMk cId="3187218905" sldId="310"/>
            <ac:spMk id="7" creationId="{47960F24-748C-420B-B7C9-D228128792F7}"/>
          </ac:spMkLst>
        </pc:spChg>
        <pc:graphicFrameChg chg="mod">
          <ac:chgData name="Miller, Dane" userId="116f4ae5-fb1e-4108-9f74-d3ab7b7cf7e0" providerId="ADAL" clId="{9E1522CD-0583-0B40-A606-25EC6A2D826D}" dt="2019-05-14T16:09:56.335" v="309" actId="207"/>
          <ac:graphicFrameMkLst>
            <pc:docMk/>
            <pc:sldMk cId="3187218905" sldId="310"/>
            <ac:graphicFrameMk id="5" creationId="{34103F9A-2BD3-C645-81C8-C91C633DFD20}"/>
          </ac:graphicFrameMkLst>
        </pc:graphicFrameChg>
      </pc:sldChg>
      <pc:sldChg chg="modSp">
        <pc:chgData name="Miller, Dane" userId="116f4ae5-fb1e-4108-9f74-d3ab7b7cf7e0" providerId="ADAL" clId="{9E1522CD-0583-0B40-A606-25EC6A2D826D}" dt="2019-05-14T15:44:13.442" v="83" actId="207"/>
        <pc:sldMkLst>
          <pc:docMk/>
          <pc:sldMk cId="2562193380" sldId="311"/>
        </pc:sldMkLst>
        <pc:graphicFrameChg chg="mod">
          <ac:chgData name="Miller, Dane" userId="116f4ae5-fb1e-4108-9f74-d3ab7b7cf7e0" providerId="ADAL" clId="{9E1522CD-0583-0B40-A606-25EC6A2D826D}" dt="2019-05-14T15:44:13.442" v="83" actId="207"/>
          <ac:graphicFrameMkLst>
            <pc:docMk/>
            <pc:sldMk cId="2562193380" sldId="311"/>
            <ac:graphicFrameMk id="11" creationId="{9E7B057A-7AA3-4BDC-B137-8FB55DBBAFBE}"/>
          </ac:graphicFrameMkLst>
        </pc:graphicFrameChg>
      </pc:sldChg>
      <pc:sldChg chg="modSp">
        <pc:chgData name="Miller, Dane" userId="116f4ae5-fb1e-4108-9f74-d3ab7b7cf7e0" providerId="ADAL" clId="{9E1522CD-0583-0B40-A606-25EC6A2D826D}" dt="2019-05-14T16:05:21.549" v="290" actId="207"/>
        <pc:sldMkLst>
          <pc:docMk/>
          <pc:sldMk cId="2544383383" sldId="312"/>
        </pc:sldMkLst>
        <pc:spChg chg="mod">
          <ac:chgData name="Miller, Dane" userId="116f4ae5-fb1e-4108-9f74-d3ab7b7cf7e0" providerId="ADAL" clId="{9E1522CD-0583-0B40-A606-25EC6A2D826D}" dt="2019-05-14T15:32:12.927" v="11" actId="1076"/>
          <ac:spMkLst>
            <pc:docMk/>
            <pc:sldMk cId="2544383383" sldId="312"/>
            <ac:spMk id="7" creationId="{31D0041D-4E3C-5042-994B-64B907B67B6A}"/>
          </ac:spMkLst>
        </pc:spChg>
        <pc:graphicFrameChg chg="mod">
          <ac:chgData name="Miller, Dane" userId="116f4ae5-fb1e-4108-9f74-d3ab7b7cf7e0" providerId="ADAL" clId="{9E1522CD-0583-0B40-A606-25EC6A2D826D}" dt="2019-05-14T16:05:21.549" v="290" actId="207"/>
          <ac:graphicFrameMkLst>
            <pc:docMk/>
            <pc:sldMk cId="2544383383" sldId="312"/>
            <ac:graphicFrameMk id="6" creationId="{00000000-0000-0000-0000-000000000000}"/>
          </ac:graphicFrameMkLst>
        </pc:graphicFrameChg>
        <pc:graphicFrameChg chg="mod">
          <ac:chgData name="Miller, Dane" userId="116f4ae5-fb1e-4108-9f74-d3ab7b7cf7e0" providerId="ADAL" clId="{9E1522CD-0583-0B40-A606-25EC6A2D826D}" dt="2019-05-14T15:56:40.195" v="217" actId="20577"/>
          <ac:graphicFrameMkLst>
            <pc:docMk/>
            <pc:sldMk cId="2544383383" sldId="312"/>
            <ac:graphicFrameMk id="9" creationId="{9A05A1D1-38E6-483D-952D-9B7BC6BE7373}"/>
          </ac:graphicFrameMkLst>
        </pc:graphicFrameChg>
      </pc:sldChg>
      <pc:sldChg chg="modSp">
        <pc:chgData name="Miller, Dane" userId="116f4ae5-fb1e-4108-9f74-d3ab7b7cf7e0" providerId="ADAL" clId="{9E1522CD-0583-0B40-A606-25EC6A2D826D}" dt="2019-05-14T15:59:39.999" v="253" actId="20577"/>
        <pc:sldMkLst>
          <pc:docMk/>
          <pc:sldMk cId="3042118483" sldId="313"/>
        </pc:sldMkLst>
        <pc:graphicFrameChg chg="mod">
          <ac:chgData name="Miller, Dane" userId="116f4ae5-fb1e-4108-9f74-d3ab7b7cf7e0" providerId="ADAL" clId="{9E1522CD-0583-0B40-A606-25EC6A2D826D}" dt="2019-05-14T15:59:39.999" v="253" actId="20577"/>
          <ac:graphicFrameMkLst>
            <pc:docMk/>
            <pc:sldMk cId="3042118483" sldId="313"/>
            <ac:graphicFrameMk id="9" creationId="{9A05A1D1-38E6-483D-952D-9B7BC6BE7373}"/>
          </ac:graphicFrameMkLst>
        </pc:graphicFrameChg>
      </pc:sldChg>
      <pc:sldChg chg="modSp mod">
        <pc:chgData name="Miller, Dane" userId="116f4ae5-fb1e-4108-9f74-d3ab7b7cf7e0" providerId="ADAL" clId="{9E1522CD-0583-0B40-A606-25EC6A2D826D}" dt="2019-05-14T15:44:32.962" v="86" actId="207"/>
        <pc:sldMkLst>
          <pc:docMk/>
          <pc:sldMk cId="3344646138" sldId="319"/>
        </pc:sldMkLst>
        <pc:graphicFrameChg chg="mod">
          <ac:chgData name="Miller, Dane" userId="116f4ae5-fb1e-4108-9f74-d3ab7b7cf7e0" providerId="ADAL" clId="{9E1522CD-0583-0B40-A606-25EC6A2D826D}" dt="2019-05-14T15:44:32.962" v="86" actId="207"/>
          <ac:graphicFrameMkLst>
            <pc:docMk/>
            <pc:sldMk cId="3344646138" sldId="319"/>
            <ac:graphicFrameMk id="8" creationId="{61AFD61C-6444-4092-983E-67FFFB0439D0}"/>
          </ac:graphicFrameMkLst>
        </pc:graphicFrameChg>
      </pc:sldChg>
      <pc:sldChg chg="modSp">
        <pc:chgData name="Miller, Dane" userId="116f4ae5-fb1e-4108-9f74-d3ab7b7cf7e0" providerId="ADAL" clId="{9E1522CD-0583-0B40-A606-25EC6A2D826D}" dt="2019-05-14T15:51:57.495" v="192" actId="208"/>
        <pc:sldMkLst>
          <pc:docMk/>
          <pc:sldMk cId="3060183438" sldId="321"/>
        </pc:sldMkLst>
        <pc:spChg chg="mod">
          <ac:chgData name="Miller, Dane" userId="116f4ae5-fb1e-4108-9f74-d3ab7b7cf7e0" providerId="ADAL" clId="{9E1522CD-0583-0B40-A606-25EC6A2D826D}" dt="2019-05-14T15:51:05.409" v="184" actId="14100"/>
          <ac:spMkLst>
            <pc:docMk/>
            <pc:sldMk cId="3060183438" sldId="321"/>
            <ac:spMk id="9" creationId="{F79B4A63-1942-45BA-8A47-B7FB2F0CEFE3}"/>
          </ac:spMkLst>
        </pc:spChg>
        <pc:graphicFrameChg chg="mod">
          <ac:chgData name="Miller, Dane" userId="116f4ae5-fb1e-4108-9f74-d3ab7b7cf7e0" providerId="ADAL" clId="{9E1522CD-0583-0B40-A606-25EC6A2D826D}" dt="2019-05-14T15:51:57.495" v="192" actId="208"/>
          <ac:graphicFrameMkLst>
            <pc:docMk/>
            <pc:sldMk cId="3060183438" sldId="321"/>
            <ac:graphicFrameMk id="7" creationId="{2DB56C1A-F4DE-4864-BEB2-D556DD037B28}"/>
          </ac:graphicFrameMkLst>
        </pc:graphicFrameChg>
      </pc:sldChg>
      <pc:sldChg chg="modSp">
        <pc:chgData name="Miller, Dane" userId="116f4ae5-fb1e-4108-9f74-d3ab7b7cf7e0" providerId="ADAL" clId="{9E1522CD-0583-0B40-A606-25EC6A2D826D}" dt="2019-05-14T16:07:15.530" v="306" actId="255"/>
        <pc:sldMkLst>
          <pc:docMk/>
          <pc:sldMk cId="4212236138" sldId="324"/>
        </pc:sldMkLst>
        <pc:graphicFrameChg chg="mod">
          <ac:chgData name="Miller, Dane" userId="116f4ae5-fb1e-4108-9f74-d3ab7b7cf7e0" providerId="ADAL" clId="{9E1522CD-0583-0B40-A606-25EC6A2D826D}" dt="2019-05-14T16:07:15.530" v="306" actId="255"/>
          <ac:graphicFrameMkLst>
            <pc:docMk/>
            <pc:sldMk cId="4212236138" sldId="324"/>
            <ac:graphicFrameMk id="11" creationId="{206FE128-78DC-4B81-A5CE-FB13EA0CAAEF}"/>
          </ac:graphicFrameMkLst>
        </pc:graphicFrameChg>
        <pc:graphicFrameChg chg="mod">
          <ac:chgData name="Miller, Dane" userId="116f4ae5-fb1e-4108-9f74-d3ab7b7cf7e0" providerId="ADAL" clId="{9E1522CD-0583-0B40-A606-25EC6A2D826D}" dt="2019-05-14T16:04:55.349" v="287" actId="255"/>
          <ac:graphicFrameMkLst>
            <pc:docMk/>
            <pc:sldMk cId="4212236138" sldId="324"/>
            <ac:graphicFrameMk id="12" creationId="{F254DC19-7789-4F73-893C-A693D79B17EF}"/>
          </ac:graphicFrameMkLst>
        </pc:graphicFrameChg>
        <pc:graphicFrameChg chg="mod">
          <ac:chgData name="Miller, Dane" userId="116f4ae5-fb1e-4108-9f74-d3ab7b7cf7e0" providerId="ADAL" clId="{9E1522CD-0583-0B40-A606-25EC6A2D826D}" dt="2019-05-14T16:05:02.821" v="289" actId="255"/>
          <ac:graphicFrameMkLst>
            <pc:docMk/>
            <pc:sldMk cId="4212236138" sldId="324"/>
            <ac:graphicFrameMk id="13" creationId="{571DA81B-BD66-4F2E-AAB3-6E40ADFDC961}"/>
          </ac:graphicFrameMkLst>
        </pc:graphicFrameChg>
      </pc:sldChg>
      <pc:sldChg chg="delSp modSp">
        <pc:chgData name="Miller, Dane" userId="116f4ae5-fb1e-4108-9f74-d3ab7b7cf7e0" providerId="ADAL" clId="{9E1522CD-0583-0B40-A606-25EC6A2D826D}" dt="2019-05-14T16:27:28.256" v="371" actId="207"/>
        <pc:sldMkLst>
          <pc:docMk/>
          <pc:sldMk cId="1017388431" sldId="326"/>
        </pc:sldMkLst>
        <pc:spChg chg="del mod">
          <ac:chgData name="Miller, Dane" userId="116f4ae5-fb1e-4108-9f74-d3ab7b7cf7e0" providerId="ADAL" clId="{9E1522CD-0583-0B40-A606-25EC6A2D826D}" dt="2019-05-14T15:36:51.481" v="71" actId="478"/>
          <ac:spMkLst>
            <pc:docMk/>
            <pc:sldMk cId="1017388431" sldId="326"/>
            <ac:spMk id="4" creationId="{4EE1D15A-6BC5-463B-9805-8A19DC18D3E6}"/>
          </ac:spMkLst>
        </pc:spChg>
        <pc:graphicFrameChg chg="mod">
          <ac:chgData name="Miller, Dane" userId="116f4ae5-fb1e-4108-9f74-d3ab7b7cf7e0" providerId="ADAL" clId="{9E1522CD-0583-0B40-A606-25EC6A2D826D}" dt="2019-05-14T16:27:28.256" v="371" actId="207"/>
          <ac:graphicFrameMkLst>
            <pc:docMk/>
            <pc:sldMk cId="1017388431" sldId="326"/>
            <ac:graphicFrameMk id="9" creationId="{25143E28-F303-46DF-A4A0-76D44DEEB7BC}"/>
          </ac:graphicFrameMkLst>
        </pc:graphicFrameChg>
      </pc:sldChg>
      <pc:sldChg chg="modSp">
        <pc:chgData name="Miller, Dane" userId="116f4ae5-fb1e-4108-9f74-d3ab7b7cf7e0" providerId="ADAL" clId="{9E1522CD-0583-0B40-A606-25EC6A2D826D}" dt="2019-05-14T16:27:34.537" v="372" actId="207"/>
        <pc:sldMkLst>
          <pc:docMk/>
          <pc:sldMk cId="1437641617" sldId="327"/>
        </pc:sldMkLst>
        <pc:graphicFrameChg chg="mod">
          <ac:chgData name="Miller, Dane" userId="116f4ae5-fb1e-4108-9f74-d3ab7b7cf7e0" providerId="ADAL" clId="{9E1522CD-0583-0B40-A606-25EC6A2D826D}" dt="2019-05-14T16:27:34.537" v="372" actId="207"/>
          <ac:graphicFrameMkLst>
            <pc:docMk/>
            <pc:sldMk cId="1437641617" sldId="327"/>
            <ac:graphicFrameMk id="7" creationId="{2DB56C1A-F4DE-4864-BEB2-D556DD037B28}"/>
          </ac:graphicFrameMkLst>
        </pc:graphicFrameChg>
      </pc:sldChg>
      <pc:sldChg chg="modSp">
        <pc:chgData name="Miller, Dane" userId="116f4ae5-fb1e-4108-9f74-d3ab7b7cf7e0" providerId="ADAL" clId="{9E1522CD-0583-0B40-A606-25EC6A2D826D}" dt="2019-05-14T16:27:12.558" v="370" actId="207"/>
        <pc:sldMkLst>
          <pc:docMk/>
          <pc:sldMk cId="3498278314" sldId="332"/>
        </pc:sldMkLst>
        <pc:graphicFrameChg chg="mod">
          <ac:chgData name="Miller, Dane" userId="116f4ae5-fb1e-4108-9f74-d3ab7b7cf7e0" providerId="ADAL" clId="{9E1522CD-0583-0B40-A606-25EC6A2D826D}" dt="2019-05-14T16:27:12.558" v="370" actId="207"/>
          <ac:graphicFrameMkLst>
            <pc:docMk/>
            <pc:sldMk cId="3498278314" sldId="332"/>
            <ac:graphicFrameMk id="9" creationId="{A83FF54D-0796-4A4C-8830-B5B37EA4344A}"/>
          </ac:graphicFrameMkLst>
        </pc:graphicFrameChg>
        <pc:graphicFrameChg chg="mod">
          <ac:chgData name="Miller, Dane" userId="116f4ae5-fb1e-4108-9f74-d3ab7b7cf7e0" providerId="ADAL" clId="{9E1522CD-0583-0B40-A606-25EC6A2D826D}" dt="2019-05-14T16:27:04.731" v="367" actId="207"/>
          <ac:graphicFrameMkLst>
            <pc:docMk/>
            <pc:sldMk cId="3498278314" sldId="332"/>
            <ac:graphicFrameMk id="10" creationId="{6C33666F-A63A-4B1C-8BC7-8B0535790D52}"/>
          </ac:graphicFrameMkLst>
        </pc:graphicFrameChg>
        <pc:graphicFrameChg chg="mod">
          <ac:chgData name="Miller, Dane" userId="116f4ae5-fb1e-4108-9f74-d3ab7b7cf7e0" providerId="ADAL" clId="{9E1522CD-0583-0B40-A606-25EC6A2D826D}" dt="2019-05-14T16:27:10.138" v="369" actId="207"/>
          <ac:graphicFrameMkLst>
            <pc:docMk/>
            <pc:sldMk cId="3498278314" sldId="332"/>
            <ac:graphicFrameMk id="11" creationId="{562A1CFB-C1E3-4D91-BD37-FD6A50BD5791}"/>
          </ac:graphicFrameMkLst>
        </pc:graphicFrameChg>
      </pc:sldChg>
      <pc:sldChg chg="modSp">
        <pc:chgData name="Miller, Dane" userId="116f4ae5-fb1e-4108-9f74-d3ab7b7cf7e0" providerId="ADAL" clId="{9E1522CD-0583-0B40-A606-25EC6A2D826D}" dt="2019-05-14T16:24:22.533" v="347"/>
        <pc:sldMkLst>
          <pc:docMk/>
          <pc:sldMk cId="791932717" sldId="333"/>
        </pc:sldMkLst>
        <pc:spChg chg="mod">
          <ac:chgData name="Miller, Dane" userId="116f4ae5-fb1e-4108-9f74-d3ab7b7cf7e0" providerId="ADAL" clId="{9E1522CD-0583-0B40-A606-25EC6A2D826D}" dt="2019-05-14T16:24:08.578" v="344" actId="14100"/>
          <ac:spMkLst>
            <pc:docMk/>
            <pc:sldMk cId="791932717" sldId="333"/>
            <ac:spMk id="10" creationId="{861FECC6-5B4F-4DEB-A6B1-AAE6822069BA}"/>
          </ac:spMkLst>
        </pc:spChg>
        <pc:graphicFrameChg chg="mod">
          <ac:chgData name="Miller, Dane" userId="116f4ae5-fb1e-4108-9f74-d3ab7b7cf7e0" providerId="ADAL" clId="{9E1522CD-0583-0B40-A606-25EC6A2D826D}" dt="2019-05-14T16:24:22.533" v="347"/>
          <ac:graphicFrameMkLst>
            <pc:docMk/>
            <pc:sldMk cId="791932717" sldId="333"/>
            <ac:graphicFrameMk id="9" creationId="{855ABA38-21E7-4FF1-9B65-339748DA9319}"/>
          </ac:graphicFrameMkLst>
        </pc:graphicFrameChg>
      </pc:sldChg>
      <pc:sldChg chg="modSp">
        <pc:chgData name="Miller, Dane" userId="116f4ae5-fb1e-4108-9f74-d3ab7b7cf7e0" providerId="ADAL" clId="{9E1522CD-0583-0B40-A606-25EC6A2D826D}" dt="2019-05-14T16:10:07.097" v="311" actId="207"/>
        <pc:sldMkLst>
          <pc:docMk/>
          <pc:sldMk cId="4288720064" sldId="334"/>
        </pc:sldMkLst>
        <pc:graphicFrameChg chg="mod">
          <ac:chgData name="Miller, Dane" userId="116f4ae5-fb1e-4108-9f74-d3ab7b7cf7e0" providerId="ADAL" clId="{9E1522CD-0583-0B40-A606-25EC6A2D826D}" dt="2019-05-14T16:10:07.097" v="311" actId="207"/>
          <ac:graphicFrameMkLst>
            <pc:docMk/>
            <pc:sldMk cId="4288720064" sldId="334"/>
            <ac:graphicFrameMk id="12" creationId="{6DE9AF12-B34B-45FE-B2DC-5313A4C0E754}"/>
          </ac:graphicFrameMkLst>
        </pc:graphicFrameChg>
        <pc:graphicFrameChg chg="mod">
          <ac:chgData name="Miller, Dane" userId="116f4ae5-fb1e-4108-9f74-d3ab7b7cf7e0" providerId="ADAL" clId="{9E1522CD-0583-0B40-A606-25EC6A2D826D}" dt="2019-05-14T16:04:01.956" v="280" actId="113"/>
          <ac:graphicFrameMkLst>
            <pc:docMk/>
            <pc:sldMk cId="4288720064" sldId="334"/>
            <ac:graphicFrameMk id="13" creationId="{8567651A-73BC-4DEB-8D52-9D13DFC6E06F}"/>
          </ac:graphicFrameMkLst>
        </pc:graphicFrameChg>
      </pc:sldChg>
      <pc:sldChg chg="modSp">
        <pc:chgData name="Miller, Dane" userId="116f4ae5-fb1e-4108-9f74-d3ab7b7cf7e0" providerId="ADAL" clId="{9E1522CD-0583-0B40-A606-25EC6A2D826D}" dt="2019-05-14T15:50:44.598" v="183" actId="207"/>
        <pc:sldMkLst>
          <pc:docMk/>
          <pc:sldMk cId="941041498" sldId="342"/>
        </pc:sldMkLst>
        <pc:graphicFrameChg chg="mod">
          <ac:chgData name="Miller, Dane" userId="116f4ae5-fb1e-4108-9f74-d3ab7b7cf7e0" providerId="ADAL" clId="{9E1522CD-0583-0B40-A606-25EC6A2D826D}" dt="2019-05-14T15:50:44.598" v="183" actId="207"/>
          <ac:graphicFrameMkLst>
            <pc:docMk/>
            <pc:sldMk cId="941041498" sldId="342"/>
            <ac:graphicFrameMk id="6" creationId="{F67D550F-E35F-405B-8194-FFC45A6EC7BA}"/>
          </ac:graphicFrameMkLst>
        </pc:graphicFrameChg>
      </pc:sldChg>
      <pc:sldChg chg="modSp">
        <pc:chgData name="Miller, Dane" userId="116f4ae5-fb1e-4108-9f74-d3ab7b7cf7e0" providerId="ADAL" clId="{9E1522CD-0583-0B40-A606-25EC6A2D826D}" dt="2019-05-14T16:28:27.851" v="379" actId="207"/>
        <pc:sldMkLst>
          <pc:docMk/>
          <pc:sldMk cId="2894103856" sldId="343"/>
        </pc:sldMkLst>
        <pc:graphicFrameChg chg="mod">
          <ac:chgData name="Miller, Dane" userId="116f4ae5-fb1e-4108-9f74-d3ab7b7cf7e0" providerId="ADAL" clId="{9E1522CD-0583-0B40-A606-25EC6A2D826D}" dt="2019-05-14T16:28:27.851" v="379" actId="207"/>
          <ac:graphicFrameMkLst>
            <pc:docMk/>
            <pc:sldMk cId="2894103856" sldId="343"/>
            <ac:graphicFrameMk id="12" creationId="{00000000-0000-0000-0000-000000000000}"/>
          </ac:graphicFrameMkLst>
        </pc:graphicFrameChg>
      </pc:sldChg>
      <pc:sldChg chg="modSp mod">
        <pc:chgData name="Miller, Dane" userId="116f4ae5-fb1e-4108-9f74-d3ab7b7cf7e0" providerId="ADAL" clId="{9E1522CD-0583-0B40-A606-25EC6A2D826D}" dt="2019-05-14T16:27:42.017" v="375" actId="113"/>
        <pc:sldMkLst>
          <pc:docMk/>
          <pc:sldMk cId="3407968636" sldId="345"/>
        </pc:sldMkLst>
        <pc:graphicFrameChg chg="mod">
          <ac:chgData name="Miller, Dane" userId="116f4ae5-fb1e-4108-9f74-d3ab7b7cf7e0" providerId="ADAL" clId="{9E1522CD-0583-0B40-A606-25EC6A2D826D}" dt="2019-05-14T16:27:42.017" v="375" actId="113"/>
          <ac:graphicFrameMkLst>
            <pc:docMk/>
            <pc:sldMk cId="3407968636" sldId="345"/>
            <ac:graphicFrameMk id="8" creationId="{61AFD61C-6444-4092-983E-67FFFB0439D0}"/>
          </ac:graphicFrameMkLst>
        </pc:graphicFrameChg>
      </pc:sldChg>
      <pc:sldChg chg="modSp">
        <pc:chgData name="Miller, Dane" userId="116f4ae5-fb1e-4108-9f74-d3ab7b7cf7e0" providerId="ADAL" clId="{9E1522CD-0583-0B40-A606-25EC6A2D826D}" dt="2019-05-14T16:28:16.346" v="377" actId="207"/>
        <pc:sldMkLst>
          <pc:docMk/>
          <pc:sldMk cId="177311386" sldId="346"/>
        </pc:sldMkLst>
        <pc:graphicFrameChg chg="mod">
          <ac:chgData name="Miller, Dane" userId="116f4ae5-fb1e-4108-9f74-d3ab7b7cf7e0" providerId="ADAL" clId="{9E1522CD-0583-0B40-A606-25EC6A2D826D}" dt="2019-05-14T16:28:16.346" v="377" actId="207"/>
          <ac:graphicFrameMkLst>
            <pc:docMk/>
            <pc:sldMk cId="177311386" sldId="346"/>
            <ac:graphicFrameMk id="7" creationId="{565D50B4-4EC5-4662-8EFE-7399A99FD32E}"/>
          </ac:graphicFrameMkLst>
        </pc:graphicFrameChg>
      </pc:sldChg>
      <pc:sldChg chg="modSp">
        <pc:chgData name="Miller, Dane" userId="116f4ae5-fb1e-4108-9f74-d3ab7b7cf7e0" providerId="ADAL" clId="{9E1522CD-0583-0B40-A606-25EC6A2D826D}" dt="2019-05-14T16:28:22.594" v="378" actId="207"/>
        <pc:sldMkLst>
          <pc:docMk/>
          <pc:sldMk cId="3334212315" sldId="347"/>
        </pc:sldMkLst>
        <pc:graphicFrameChg chg="mod">
          <ac:chgData name="Miller, Dane" userId="116f4ae5-fb1e-4108-9f74-d3ab7b7cf7e0" providerId="ADAL" clId="{9E1522CD-0583-0B40-A606-25EC6A2D826D}" dt="2019-05-14T16:28:22.594" v="378" actId="207"/>
          <ac:graphicFrameMkLst>
            <pc:docMk/>
            <pc:sldMk cId="3334212315" sldId="347"/>
            <ac:graphicFrameMk id="7" creationId="{565D50B4-4EC5-4662-8EFE-7399A99FD32E}"/>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4.xml"/><Relationship Id="rId1" Type="http://schemas.microsoft.com/office/2011/relationships/chartStyle" Target="style24.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Percent of One Care population in Virginia population</c:v>
                </c:pt>
              </c:strCache>
            </c:strRef>
          </c:tx>
          <c:spPr>
            <a:ln w="57150" cap="rnd">
              <a:solidFill>
                <a:schemeClr val="accent4"/>
              </a:solidFill>
              <a:round/>
            </a:ln>
            <a:effectLst/>
          </c:spPr>
          <c:marker>
            <c:symbol val="none"/>
          </c:marker>
          <c:cat>
            <c:numRef>
              <c:f>Sheet1!$A$2:$A$6</c:f>
              <c:numCache>
                <c:formatCode>General</c:formatCode>
                <c:ptCount val="5"/>
                <c:pt idx="0">
                  <c:v>2014</c:v>
                </c:pt>
                <c:pt idx="1">
                  <c:v>2015</c:v>
                </c:pt>
                <c:pt idx="2">
                  <c:v>2016</c:v>
                </c:pt>
                <c:pt idx="3">
                  <c:v>2017</c:v>
                </c:pt>
                <c:pt idx="4">
                  <c:v>2018</c:v>
                </c:pt>
              </c:numCache>
            </c:numRef>
          </c:cat>
          <c:val>
            <c:numRef>
              <c:f>Sheet1!$B$2:$B$6</c:f>
              <c:numCache>
                <c:formatCode>General</c:formatCode>
                <c:ptCount val="5"/>
                <c:pt idx="0">
                  <c:v>7.13</c:v>
                </c:pt>
                <c:pt idx="1">
                  <c:v>7.05</c:v>
                </c:pt>
                <c:pt idx="2">
                  <c:v>6.97</c:v>
                </c:pt>
                <c:pt idx="3">
                  <c:v>6.88</c:v>
                </c:pt>
                <c:pt idx="4">
                  <c:v>6.81</c:v>
                </c:pt>
              </c:numCache>
            </c:numRef>
          </c:val>
          <c:smooth val="0"/>
          <c:extLst>
            <c:ext xmlns:c16="http://schemas.microsoft.com/office/drawing/2014/chart" uri="{C3380CC4-5D6E-409C-BE32-E72D297353CC}">
              <c16:uniqueId val="{00000000-2333-4638-BEBF-6F4BC3971BCF}"/>
            </c:ext>
          </c:extLst>
        </c:ser>
        <c:dLbls>
          <c:showLegendKey val="0"/>
          <c:showVal val="0"/>
          <c:showCatName val="0"/>
          <c:showSerName val="0"/>
          <c:showPercent val="0"/>
          <c:showBubbleSize val="0"/>
        </c:dLbls>
        <c:smooth val="0"/>
        <c:axId val="1051780383"/>
        <c:axId val="1133019295"/>
      </c:lineChart>
      <c:catAx>
        <c:axId val="1051780383"/>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r>
                  <a:rPr lang="en-US" sz="1400" dirty="0">
                    <a:solidFill>
                      <a:schemeClr val="tx1"/>
                    </a:solidFill>
                    <a:latin typeface="Aileron Light" panose="00000400000000000000" pitchFamily="50" charset="0"/>
                  </a:rPr>
                  <a:t>Year</a:t>
                </a:r>
              </a:p>
            </c:rich>
          </c:tx>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Aileron Light" panose="00000400000000000000" pitchFamily="50" charset="0"/>
                <a:ea typeface="+mn-ea"/>
                <a:cs typeface="+mn-cs"/>
              </a:defRPr>
            </a:pPr>
            <a:endParaRPr lang="en-US"/>
          </a:p>
        </c:txPr>
        <c:crossAx val="1133019295"/>
        <c:crosses val="autoZero"/>
        <c:auto val="1"/>
        <c:lblAlgn val="ctr"/>
        <c:lblOffset val="100"/>
        <c:noMultiLvlLbl val="0"/>
      </c:catAx>
      <c:valAx>
        <c:axId val="1133019295"/>
        <c:scaling>
          <c:orientation val="minMax"/>
          <c:max val="7.5"/>
          <c:min val="6.5"/>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solidFill>
                    <a:latin typeface="+mn-lt"/>
                    <a:ea typeface="+mn-ea"/>
                    <a:cs typeface="+mn-cs"/>
                  </a:defRPr>
                </a:pPr>
                <a:r>
                  <a:rPr lang="en-US" sz="1400" dirty="0">
                    <a:solidFill>
                      <a:schemeClr val="tx1"/>
                    </a:solidFill>
                    <a:latin typeface="Aileron Light" panose="00000400000000000000" pitchFamily="50" charset="0"/>
                  </a:rPr>
                  <a:t>Percent of Virginia’s Population in One Care Service Region</a:t>
                </a:r>
              </a:p>
            </c:rich>
          </c:tx>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Aileron Light" panose="00000400000000000000" pitchFamily="50" charset="0"/>
                <a:ea typeface="+mn-ea"/>
                <a:cs typeface="+mn-cs"/>
              </a:defRPr>
            </a:pPr>
            <a:endParaRPr lang="en-US"/>
          </a:p>
        </c:txPr>
        <c:crossAx val="1051780383"/>
        <c:crosses val="autoZero"/>
        <c:crossBetween val="between"/>
        <c:majorUnit val="0.25"/>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ileron Light" panose="00000400000000000000" pitchFamily="50" charset="0"/>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08221655219795"/>
          <c:y val="7.7168500351378191E-2"/>
          <c:w val="0.8189961176417212"/>
          <c:h val="0.7020417557111146"/>
        </c:manualLayout>
      </c:layout>
      <c:barChart>
        <c:barDir val="col"/>
        <c:grouping val="clustered"/>
        <c:varyColors val="0"/>
        <c:ser>
          <c:idx val="0"/>
          <c:order val="0"/>
          <c:tx>
            <c:strRef>
              <c:f>Sheet1!$B$1</c:f>
              <c:strCache>
                <c:ptCount val="1"/>
                <c:pt idx="0">
                  <c:v>USA</c:v>
                </c:pt>
              </c:strCache>
            </c:strRef>
          </c:tx>
          <c:spPr>
            <a:solidFill>
              <a:srgbClr val="FF0000"/>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400" b="0" i="0" u="none" strike="noStrike" kern="1200" baseline="0">
                    <a:solidFill>
                      <a:schemeClr val="tx1"/>
                    </a:solidFill>
                    <a:latin typeface="Aileron Light" panose="00000400000000000000" pitchFamily="50"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numRef>
              <c:f>Sheet1!$A$2:$A$6</c:f>
              <c:numCache>
                <c:formatCode>General</c:formatCode>
                <c:ptCount val="5"/>
                <c:pt idx="0">
                  <c:v>2013</c:v>
                </c:pt>
                <c:pt idx="1">
                  <c:v>2014</c:v>
                </c:pt>
                <c:pt idx="2">
                  <c:v>2015</c:v>
                </c:pt>
                <c:pt idx="3">
                  <c:v>2016</c:v>
                </c:pt>
                <c:pt idx="4">
                  <c:v>2017</c:v>
                </c:pt>
              </c:numCache>
            </c:numRef>
          </c:cat>
          <c:val>
            <c:numRef>
              <c:f>Sheet1!$B$2:$B$6</c:f>
              <c:numCache>
                <c:formatCode>General</c:formatCode>
                <c:ptCount val="5"/>
                <c:pt idx="0">
                  <c:v>7.9</c:v>
                </c:pt>
                <c:pt idx="1">
                  <c:v>9</c:v>
                </c:pt>
                <c:pt idx="2">
                  <c:v>10.4</c:v>
                </c:pt>
                <c:pt idx="3">
                  <c:v>13.3</c:v>
                </c:pt>
                <c:pt idx="4">
                  <c:v>14.9</c:v>
                </c:pt>
              </c:numCache>
            </c:numRef>
          </c:val>
          <c:extLst>
            <c:ext xmlns:c16="http://schemas.microsoft.com/office/drawing/2014/chart" uri="{C3380CC4-5D6E-409C-BE32-E72D297353CC}">
              <c16:uniqueId val="{00000000-CBB1-4BF0-8B77-518A53C5CB0B}"/>
            </c:ext>
          </c:extLst>
        </c:ser>
        <c:ser>
          <c:idx val="1"/>
          <c:order val="1"/>
          <c:tx>
            <c:strRef>
              <c:f>Sheet1!$C$1</c:f>
              <c:strCache>
                <c:ptCount val="1"/>
                <c:pt idx="0">
                  <c:v>Virginia</c:v>
                </c:pt>
              </c:strCache>
            </c:strRef>
          </c:tx>
          <c:spPr>
            <a:solidFill>
              <a:schemeClr val="accent5"/>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400" b="0" i="0" u="none" strike="noStrike" kern="1200" baseline="0">
                    <a:solidFill>
                      <a:schemeClr val="tx1"/>
                    </a:solidFill>
                    <a:latin typeface="Aileron Light" panose="00000400000000000000" pitchFamily="50"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numRef>
              <c:f>Sheet1!$A$2:$A$6</c:f>
              <c:numCache>
                <c:formatCode>General</c:formatCode>
                <c:ptCount val="5"/>
                <c:pt idx="0">
                  <c:v>2013</c:v>
                </c:pt>
                <c:pt idx="1">
                  <c:v>2014</c:v>
                </c:pt>
                <c:pt idx="2">
                  <c:v>2015</c:v>
                </c:pt>
                <c:pt idx="3">
                  <c:v>2016</c:v>
                </c:pt>
                <c:pt idx="4">
                  <c:v>2017</c:v>
                </c:pt>
              </c:numCache>
            </c:numRef>
          </c:cat>
          <c:val>
            <c:numRef>
              <c:f>Sheet1!$C$2:$C$6</c:f>
              <c:numCache>
                <c:formatCode>General</c:formatCode>
                <c:ptCount val="5"/>
                <c:pt idx="0">
                  <c:v>8.3000000000000007</c:v>
                </c:pt>
                <c:pt idx="1">
                  <c:v>9.3000000000000007</c:v>
                </c:pt>
                <c:pt idx="2">
                  <c:v>9.6999999999999993</c:v>
                </c:pt>
                <c:pt idx="3">
                  <c:v>13.6</c:v>
                </c:pt>
                <c:pt idx="4">
                  <c:v>14.5</c:v>
                </c:pt>
              </c:numCache>
            </c:numRef>
          </c:val>
          <c:extLst>
            <c:ext xmlns:c16="http://schemas.microsoft.com/office/drawing/2014/chart" uri="{C3380CC4-5D6E-409C-BE32-E72D297353CC}">
              <c16:uniqueId val="{00000000-110C-4B53-AF0D-F24C2496F235}"/>
            </c:ext>
          </c:extLst>
        </c:ser>
        <c:ser>
          <c:idx val="2"/>
          <c:order val="2"/>
          <c:tx>
            <c:strRef>
              <c:f>Sheet1!$D$1</c:f>
              <c:strCache>
                <c:ptCount val="1"/>
                <c:pt idx="0">
                  <c:v>One Care</c:v>
                </c:pt>
              </c:strCache>
            </c:strRef>
          </c:tx>
          <c:spPr>
            <a:solidFill>
              <a:schemeClr val="accent4"/>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400" b="0" i="0" u="none" strike="noStrike" kern="1200" baseline="0">
                    <a:solidFill>
                      <a:schemeClr val="tx1"/>
                    </a:solidFill>
                    <a:latin typeface="Aileron Light" panose="00000400000000000000" pitchFamily="50"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numRef>
              <c:f>Sheet1!$A$2:$A$6</c:f>
              <c:numCache>
                <c:formatCode>General</c:formatCode>
                <c:ptCount val="5"/>
                <c:pt idx="0">
                  <c:v>2013</c:v>
                </c:pt>
                <c:pt idx="1">
                  <c:v>2014</c:v>
                </c:pt>
                <c:pt idx="2">
                  <c:v>2015</c:v>
                </c:pt>
                <c:pt idx="3">
                  <c:v>2016</c:v>
                </c:pt>
                <c:pt idx="4">
                  <c:v>2017</c:v>
                </c:pt>
              </c:numCache>
            </c:numRef>
          </c:cat>
          <c:val>
            <c:numRef>
              <c:f>Sheet1!$D$2:$D$6</c:f>
              <c:numCache>
                <c:formatCode>General</c:formatCode>
                <c:ptCount val="5"/>
                <c:pt idx="0">
                  <c:v>13.1</c:v>
                </c:pt>
                <c:pt idx="1">
                  <c:v>17.399999999999999</c:v>
                </c:pt>
                <c:pt idx="2">
                  <c:v>11.9</c:v>
                </c:pt>
                <c:pt idx="3">
                  <c:v>12.5</c:v>
                </c:pt>
                <c:pt idx="4">
                  <c:v>13.6</c:v>
                </c:pt>
              </c:numCache>
            </c:numRef>
          </c:val>
          <c:extLst>
            <c:ext xmlns:c16="http://schemas.microsoft.com/office/drawing/2014/chart" uri="{C3380CC4-5D6E-409C-BE32-E72D297353CC}">
              <c16:uniqueId val="{00000000-06B7-45E3-95C1-62C4F3D8C326}"/>
            </c:ext>
          </c:extLst>
        </c:ser>
        <c:dLbls>
          <c:dLblPos val="outEnd"/>
          <c:showLegendKey val="0"/>
          <c:showVal val="1"/>
          <c:showCatName val="0"/>
          <c:showSerName val="0"/>
          <c:showPercent val="0"/>
          <c:showBubbleSize val="0"/>
        </c:dLbls>
        <c:gapWidth val="444"/>
        <c:overlap val="-90"/>
        <c:axId val="865782879"/>
        <c:axId val="692418383"/>
      </c:barChart>
      <c:catAx>
        <c:axId val="865782879"/>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0" i="0" u="none" strike="noStrike" kern="1200" cap="none" baseline="0">
                    <a:solidFill>
                      <a:schemeClr val="tx1"/>
                    </a:solidFill>
                    <a:latin typeface="Aileron Light" panose="00000400000000000000" pitchFamily="50" charset="0"/>
                    <a:ea typeface="+mn-ea"/>
                    <a:cs typeface="+mn-cs"/>
                  </a:defRPr>
                </a:pPr>
                <a:r>
                  <a:rPr lang="en-US" cap="none" dirty="0"/>
                  <a:t>Year</a:t>
                </a:r>
              </a:p>
            </c:rich>
          </c:tx>
          <c:layout>
            <c:manualLayout>
              <c:xMode val="edge"/>
              <c:yMode val="edge"/>
              <c:x val="0.51076733288251597"/>
              <c:y val="0.87598509593620499"/>
            </c:manualLayout>
          </c:layout>
          <c:overlay val="0"/>
          <c:spPr>
            <a:noFill/>
            <a:ln>
              <a:noFill/>
            </a:ln>
            <a:effectLst/>
          </c:spPr>
          <c:txPr>
            <a:bodyPr rot="0" spcFirstLastPara="1" vertOverflow="ellipsis" vert="horz" wrap="square" anchor="ctr" anchorCtr="1"/>
            <a:lstStyle/>
            <a:p>
              <a:pPr>
                <a:defRPr sz="1400" b="0" i="0" u="none" strike="noStrike" kern="1200" cap="none" baseline="0">
                  <a:solidFill>
                    <a:schemeClr val="tx1"/>
                  </a:solidFill>
                  <a:latin typeface="Aileron Light" panose="00000400000000000000" pitchFamily="50" charset="0"/>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cap="all" spc="120" normalizeH="0" baseline="0">
                <a:solidFill>
                  <a:schemeClr val="tx1"/>
                </a:solidFill>
                <a:latin typeface="Aileron Light" panose="00000400000000000000" pitchFamily="50" charset="0"/>
                <a:ea typeface="+mn-ea"/>
                <a:cs typeface="+mn-cs"/>
              </a:defRPr>
            </a:pPr>
            <a:endParaRPr lang="en-US"/>
          </a:p>
        </c:txPr>
        <c:crossAx val="692418383"/>
        <c:crosses val="autoZero"/>
        <c:auto val="1"/>
        <c:lblAlgn val="ctr"/>
        <c:lblOffset val="100"/>
        <c:noMultiLvlLbl val="0"/>
      </c:catAx>
      <c:valAx>
        <c:axId val="692418383"/>
        <c:scaling>
          <c:orientation val="minMax"/>
          <c:max val="25"/>
        </c:scaling>
        <c:delete val="1"/>
        <c:axPos val="l"/>
        <c:title>
          <c:tx>
            <c:rich>
              <a:bodyPr rot="-5400000" spcFirstLastPara="1" vertOverflow="ellipsis" vert="horz" wrap="square" anchor="ctr" anchorCtr="1"/>
              <a:lstStyle/>
              <a:p>
                <a:pPr>
                  <a:defRPr sz="1400" b="0" i="0" u="none" strike="noStrike" kern="1200" cap="none" baseline="0">
                    <a:solidFill>
                      <a:schemeClr val="tx1"/>
                    </a:solidFill>
                    <a:latin typeface="Aileron Light" panose="00000400000000000000" pitchFamily="50" charset="0"/>
                    <a:ea typeface="+mn-ea"/>
                    <a:cs typeface="+mn-cs"/>
                  </a:defRPr>
                </a:pPr>
                <a:r>
                  <a:rPr lang="en-US" cap="none" dirty="0"/>
                  <a:t>Rate per 100,000 Population</a:t>
                </a:r>
              </a:p>
            </c:rich>
          </c:tx>
          <c:layout>
            <c:manualLayout>
              <c:xMode val="edge"/>
              <c:yMode val="edge"/>
              <c:x val="5.8475548394877341E-2"/>
              <c:y val="0.19693202492764583"/>
            </c:manualLayout>
          </c:layout>
          <c:overlay val="0"/>
          <c:spPr>
            <a:noFill/>
            <a:ln>
              <a:noFill/>
            </a:ln>
            <a:effectLst/>
          </c:spPr>
          <c:txPr>
            <a:bodyPr rot="-5400000" spcFirstLastPara="1" vertOverflow="ellipsis" vert="horz" wrap="square" anchor="ctr" anchorCtr="1"/>
            <a:lstStyle/>
            <a:p>
              <a:pPr>
                <a:defRPr sz="1400" b="0" i="0" u="none" strike="noStrike" kern="1200" cap="none" baseline="0">
                  <a:solidFill>
                    <a:schemeClr val="tx1"/>
                  </a:solidFill>
                  <a:latin typeface="Aileron Light" panose="00000400000000000000" pitchFamily="50" charset="0"/>
                  <a:ea typeface="+mn-ea"/>
                  <a:cs typeface="+mn-cs"/>
                </a:defRPr>
              </a:pPr>
              <a:endParaRPr lang="en-US"/>
            </a:p>
          </c:txPr>
        </c:title>
        <c:numFmt formatCode="General" sourceLinked="1"/>
        <c:majorTickMark val="none"/>
        <c:minorTickMark val="none"/>
        <c:tickLblPos val="nextTo"/>
        <c:crossAx val="865782879"/>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ileron Light" panose="00000400000000000000" pitchFamily="50" charset="0"/>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solidFill>
            <a:schemeClr val="tx1"/>
          </a:solidFill>
          <a:latin typeface="Aileron Light" panose="00000400000000000000" pitchFamily="50" charset="0"/>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Fentanyl</c:v>
                </c:pt>
              </c:strCache>
            </c:strRef>
          </c:tx>
          <c:spPr>
            <a:ln w="34925" cap="rnd">
              <a:solidFill>
                <a:schemeClr val="accent1"/>
              </a:solidFill>
              <a:round/>
            </a:ln>
            <a:effectLst>
              <a:outerShdw blurRad="57150" dist="19050" dir="5400000" algn="ctr" rotWithShape="0">
                <a:srgbClr val="000000">
                  <a:alpha val="63000"/>
                </a:srgbClr>
              </a:outerShdw>
            </a:effectLst>
          </c:spPr>
          <c:marker>
            <c:symbol val="circle"/>
            <c:size val="6"/>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9525">
                <a:solidFill>
                  <a:schemeClr val="accent1"/>
                </a:solidFill>
                <a:round/>
              </a:ln>
              <a:effectLst>
                <a:outerShdw blurRad="57150" dist="19050" dir="5400000" algn="ctr" rotWithShape="0">
                  <a:srgbClr val="000000">
                    <a:alpha val="63000"/>
                  </a:srgbClr>
                </a:outerShdw>
              </a:effectLst>
            </c:spPr>
          </c:marker>
          <c:cat>
            <c:numRef>
              <c:f>Sheet1!$A$2:$A$6</c:f>
              <c:numCache>
                <c:formatCode>General</c:formatCode>
                <c:ptCount val="5"/>
                <c:pt idx="0">
                  <c:v>2013</c:v>
                </c:pt>
                <c:pt idx="1">
                  <c:v>2014</c:v>
                </c:pt>
                <c:pt idx="2">
                  <c:v>2015</c:v>
                </c:pt>
                <c:pt idx="3">
                  <c:v>2016</c:v>
                </c:pt>
                <c:pt idx="4">
                  <c:v>2017</c:v>
                </c:pt>
              </c:numCache>
            </c:numRef>
          </c:cat>
          <c:val>
            <c:numRef>
              <c:f>Sheet1!$B$2:$B$6</c:f>
              <c:numCache>
                <c:formatCode>General</c:formatCode>
                <c:ptCount val="5"/>
                <c:pt idx="0">
                  <c:v>1.1599999999999999</c:v>
                </c:pt>
                <c:pt idx="1">
                  <c:v>1.36</c:v>
                </c:pt>
                <c:pt idx="2">
                  <c:v>1.56</c:v>
                </c:pt>
                <c:pt idx="3">
                  <c:v>4.43</c:v>
                </c:pt>
                <c:pt idx="4">
                  <c:v>4.63</c:v>
                </c:pt>
              </c:numCache>
            </c:numRef>
          </c:val>
          <c:smooth val="0"/>
          <c:extLst>
            <c:ext xmlns:c16="http://schemas.microsoft.com/office/drawing/2014/chart" uri="{C3380CC4-5D6E-409C-BE32-E72D297353CC}">
              <c16:uniqueId val="{00000000-9674-4712-B6FC-2CEF2206899E}"/>
            </c:ext>
          </c:extLst>
        </c:ser>
        <c:ser>
          <c:idx val="1"/>
          <c:order val="1"/>
          <c:tx>
            <c:strRef>
              <c:f>Sheet1!$C$1</c:f>
              <c:strCache>
                <c:ptCount val="1"/>
                <c:pt idx="0">
                  <c:v>Heroin</c:v>
                </c:pt>
              </c:strCache>
            </c:strRef>
          </c:tx>
          <c:spPr>
            <a:ln w="34925" cap="rnd">
              <a:solidFill>
                <a:schemeClr val="accent5"/>
              </a:solidFill>
              <a:round/>
            </a:ln>
            <a:effectLst>
              <a:outerShdw blurRad="57150" dist="19050" dir="5400000" algn="ctr" rotWithShape="0">
                <a:srgbClr val="000000">
                  <a:alpha val="63000"/>
                </a:srgbClr>
              </a:outerShdw>
            </a:effectLst>
          </c:spPr>
          <c:marker>
            <c:symbol val="circle"/>
            <c:size val="6"/>
            <c:spPr>
              <a:solidFill>
                <a:schemeClr val="accent5"/>
              </a:solidFill>
              <a:ln w="9525">
                <a:solidFill>
                  <a:schemeClr val="accent5"/>
                </a:solidFill>
                <a:round/>
              </a:ln>
              <a:effectLst>
                <a:outerShdw blurRad="57150" dist="19050" dir="5400000" algn="ctr" rotWithShape="0">
                  <a:srgbClr val="000000">
                    <a:alpha val="63000"/>
                  </a:srgbClr>
                </a:outerShdw>
              </a:effectLst>
            </c:spPr>
          </c:marker>
          <c:cat>
            <c:numRef>
              <c:f>Sheet1!$A$2:$A$6</c:f>
              <c:numCache>
                <c:formatCode>General</c:formatCode>
                <c:ptCount val="5"/>
                <c:pt idx="0">
                  <c:v>2013</c:v>
                </c:pt>
                <c:pt idx="1">
                  <c:v>2014</c:v>
                </c:pt>
                <c:pt idx="2">
                  <c:v>2015</c:v>
                </c:pt>
                <c:pt idx="3">
                  <c:v>2016</c:v>
                </c:pt>
                <c:pt idx="4">
                  <c:v>2017</c:v>
                </c:pt>
              </c:numCache>
            </c:numRef>
          </c:cat>
          <c:val>
            <c:numRef>
              <c:f>Sheet1!$C$2:$C$6</c:f>
              <c:numCache>
                <c:formatCode>General</c:formatCode>
                <c:ptCount val="5"/>
                <c:pt idx="0">
                  <c:v>2.5099999999999998</c:v>
                </c:pt>
                <c:pt idx="1">
                  <c:v>2.65</c:v>
                </c:pt>
                <c:pt idx="2">
                  <c:v>2.98</c:v>
                </c:pt>
                <c:pt idx="3">
                  <c:v>2.2999999999999998</c:v>
                </c:pt>
                <c:pt idx="4">
                  <c:v>2.06</c:v>
                </c:pt>
              </c:numCache>
            </c:numRef>
          </c:val>
          <c:smooth val="0"/>
          <c:extLst>
            <c:ext xmlns:c16="http://schemas.microsoft.com/office/drawing/2014/chart" uri="{C3380CC4-5D6E-409C-BE32-E72D297353CC}">
              <c16:uniqueId val="{00000001-9674-4712-B6FC-2CEF2206899E}"/>
            </c:ext>
          </c:extLst>
        </c:ser>
        <c:ser>
          <c:idx val="2"/>
          <c:order val="2"/>
          <c:tx>
            <c:strRef>
              <c:f>Sheet1!$D$1</c:f>
              <c:strCache>
                <c:ptCount val="1"/>
                <c:pt idx="0">
                  <c:v>Fentanyl and Heroin</c:v>
                </c:pt>
              </c:strCache>
            </c:strRef>
          </c:tx>
          <c:spPr>
            <a:ln w="34925" cap="rnd">
              <a:solidFill>
                <a:schemeClr val="accent4"/>
              </a:solidFill>
              <a:round/>
            </a:ln>
            <a:effectLst>
              <a:outerShdw blurRad="57150" dist="19050" dir="5400000" algn="ctr" rotWithShape="0">
                <a:srgbClr val="000000">
                  <a:alpha val="63000"/>
                </a:srgbClr>
              </a:outerShdw>
            </a:effectLst>
          </c:spPr>
          <c:marker>
            <c:symbol val="circle"/>
            <c:size val="6"/>
            <c:spPr>
              <a:solidFill>
                <a:schemeClr val="accent4"/>
              </a:solidFill>
              <a:ln w="9525">
                <a:solidFill>
                  <a:schemeClr val="accent4"/>
                </a:solidFill>
                <a:round/>
              </a:ln>
              <a:effectLst>
                <a:outerShdw blurRad="57150" dist="19050" dir="5400000" algn="ctr" rotWithShape="0">
                  <a:srgbClr val="000000">
                    <a:alpha val="63000"/>
                  </a:srgbClr>
                </a:outerShdw>
              </a:effectLst>
            </c:spPr>
          </c:marker>
          <c:cat>
            <c:numRef>
              <c:f>Sheet1!$A$2:$A$6</c:f>
              <c:numCache>
                <c:formatCode>General</c:formatCode>
                <c:ptCount val="5"/>
                <c:pt idx="0">
                  <c:v>2013</c:v>
                </c:pt>
                <c:pt idx="1">
                  <c:v>2014</c:v>
                </c:pt>
                <c:pt idx="2">
                  <c:v>2015</c:v>
                </c:pt>
                <c:pt idx="3">
                  <c:v>2016</c:v>
                </c:pt>
                <c:pt idx="4">
                  <c:v>2017</c:v>
                </c:pt>
              </c:numCache>
            </c:numRef>
          </c:cat>
          <c:val>
            <c:numRef>
              <c:f>Sheet1!$D$2:$D$6</c:f>
              <c:numCache>
                <c:formatCode>General</c:formatCode>
                <c:ptCount val="5"/>
                <c:pt idx="0">
                  <c:v>7.0000000000000007E-2</c:v>
                </c:pt>
                <c:pt idx="1">
                  <c:v>0.27</c:v>
                </c:pt>
                <c:pt idx="2">
                  <c:v>1.1599999999999999</c:v>
                </c:pt>
                <c:pt idx="3">
                  <c:v>3.13</c:v>
                </c:pt>
                <c:pt idx="4">
                  <c:v>4.7</c:v>
                </c:pt>
              </c:numCache>
            </c:numRef>
          </c:val>
          <c:smooth val="0"/>
          <c:extLst>
            <c:ext xmlns:c16="http://schemas.microsoft.com/office/drawing/2014/chart" uri="{C3380CC4-5D6E-409C-BE32-E72D297353CC}">
              <c16:uniqueId val="{00000002-9674-4712-B6FC-2CEF2206899E}"/>
            </c:ext>
          </c:extLst>
        </c:ser>
        <c:ser>
          <c:idx val="3"/>
          <c:order val="3"/>
          <c:tx>
            <c:strRef>
              <c:f>Sheet1!$E$1</c:f>
              <c:strCache>
                <c:ptCount val="1"/>
                <c:pt idx="0">
                  <c:v>Total Fentanyl and/or Heroin</c:v>
                </c:pt>
              </c:strCache>
            </c:strRef>
          </c:tx>
          <c:spPr>
            <a:ln w="34925" cap="rnd">
              <a:solidFill>
                <a:schemeClr val="tx2"/>
              </a:solidFill>
              <a:round/>
            </a:ln>
            <a:effectLst>
              <a:outerShdw blurRad="57150" dist="19050" dir="5400000" algn="ctr" rotWithShape="0">
                <a:srgbClr val="000000">
                  <a:alpha val="63000"/>
                </a:srgbClr>
              </a:outerShdw>
            </a:effectLst>
          </c:spPr>
          <c:marker>
            <c:symbol val="circle"/>
            <c:size val="6"/>
            <c:spPr>
              <a:solidFill>
                <a:schemeClr val="tx2"/>
              </a:solidFill>
              <a:ln w="9525">
                <a:solidFill>
                  <a:schemeClr val="tx2"/>
                </a:solidFill>
                <a:round/>
              </a:ln>
              <a:effectLst>
                <a:outerShdw blurRad="57150" dist="19050" dir="5400000" algn="ctr" rotWithShape="0">
                  <a:srgbClr val="000000">
                    <a:alpha val="63000"/>
                  </a:srgbClr>
                </a:outerShdw>
              </a:effectLst>
            </c:spPr>
          </c:marker>
          <c:cat>
            <c:numRef>
              <c:f>Sheet1!$A$2:$A$6</c:f>
              <c:numCache>
                <c:formatCode>General</c:formatCode>
                <c:ptCount val="5"/>
                <c:pt idx="0">
                  <c:v>2013</c:v>
                </c:pt>
                <c:pt idx="1">
                  <c:v>2014</c:v>
                </c:pt>
                <c:pt idx="2">
                  <c:v>2015</c:v>
                </c:pt>
                <c:pt idx="3">
                  <c:v>2016</c:v>
                </c:pt>
                <c:pt idx="4">
                  <c:v>2017</c:v>
                </c:pt>
              </c:numCache>
            </c:numRef>
          </c:cat>
          <c:val>
            <c:numRef>
              <c:f>Sheet1!$E$2:$E$6</c:f>
              <c:numCache>
                <c:formatCode>General</c:formatCode>
                <c:ptCount val="5"/>
                <c:pt idx="0">
                  <c:v>3.7399999999999998</c:v>
                </c:pt>
                <c:pt idx="1">
                  <c:v>4.2799999999999994</c:v>
                </c:pt>
                <c:pt idx="2">
                  <c:v>5.7</c:v>
                </c:pt>
                <c:pt idx="3">
                  <c:v>9.86</c:v>
                </c:pt>
                <c:pt idx="4">
                  <c:v>11.39</c:v>
                </c:pt>
              </c:numCache>
            </c:numRef>
          </c:val>
          <c:smooth val="0"/>
          <c:extLst>
            <c:ext xmlns:c16="http://schemas.microsoft.com/office/drawing/2014/chart" uri="{C3380CC4-5D6E-409C-BE32-E72D297353CC}">
              <c16:uniqueId val="{00000004-9674-4712-B6FC-2CEF2206899E}"/>
            </c:ext>
          </c:extLst>
        </c:ser>
        <c:dLbls>
          <c:showLegendKey val="0"/>
          <c:showVal val="0"/>
          <c:showCatName val="0"/>
          <c:showSerName val="0"/>
          <c:showPercent val="0"/>
          <c:showBubbleSize val="0"/>
        </c:dLbls>
        <c:marker val="1"/>
        <c:smooth val="0"/>
        <c:axId val="222955760"/>
        <c:axId val="156958240"/>
      </c:lineChart>
      <c:catAx>
        <c:axId val="222955760"/>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solidFill>
                    <a:latin typeface="Aileron Light" panose="00000400000000000000" pitchFamily="50" charset="0"/>
                    <a:ea typeface="+mn-ea"/>
                    <a:cs typeface="+mn-cs"/>
                  </a:defRPr>
                </a:pPr>
                <a:r>
                  <a:rPr lang="en-US"/>
                  <a:t>Year</a:t>
                </a:r>
              </a:p>
            </c:rich>
          </c:tx>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ileron Light" panose="00000400000000000000" pitchFamily="50" charset="0"/>
                  <a:ea typeface="+mn-ea"/>
                  <a:cs typeface="+mn-cs"/>
                </a:defRPr>
              </a:pPr>
              <a:endParaRPr lang="en-US"/>
            </a:p>
          </c:txPr>
        </c:title>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ileron Light" panose="00000400000000000000" pitchFamily="50" charset="0"/>
                <a:ea typeface="+mn-ea"/>
                <a:cs typeface="+mn-cs"/>
              </a:defRPr>
            </a:pPr>
            <a:endParaRPr lang="en-US"/>
          </a:p>
        </c:txPr>
        <c:crossAx val="156958240"/>
        <c:crosses val="autoZero"/>
        <c:auto val="1"/>
        <c:lblAlgn val="ctr"/>
        <c:lblOffset val="100"/>
        <c:noMultiLvlLbl val="0"/>
      </c:catAx>
      <c:valAx>
        <c:axId val="1569582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solidFill>
                    <a:latin typeface="Aileron Light" panose="00000400000000000000" pitchFamily="50" charset="0"/>
                    <a:ea typeface="+mn-ea"/>
                    <a:cs typeface="+mn-cs"/>
                  </a:defRPr>
                </a:pPr>
                <a:r>
                  <a:rPr lang="en-US" dirty="0"/>
                  <a:t>Rate per 100,000 Population</a:t>
                </a:r>
              </a:p>
            </c:rich>
          </c:tx>
          <c:layout>
            <c:manualLayout>
              <c:xMode val="edge"/>
              <c:yMode val="edge"/>
              <c:x val="2.498023742839468E-2"/>
              <c:y val="4.0469101681538971E-2"/>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solidFill>
                  <a:latin typeface="Aileron Light" panose="00000400000000000000" pitchFamily="50" charset="0"/>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Aileron Light" panose="00000400000000000000" pitchFamily="50" charset="0"/>
                <a:ea typeface="+mn-ea"/>
                <a:cs typeface="+mn-cs"/>
              </a:defRPr>
            </a:pPr>
            <a:endParaRPr lang="en-US"/>
          </a:p>
        </c:txPr>
        <c:crossAx val="22295576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ileron Light" panose="00000400000000000000" pitchFamily="50" charset="0"/>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solidFill>
            <a:schemeClr val="tx1"/>
          </a:solidFill>
          <a:latin typeface="Aileron Light" panose="00000400000000000000" pitchFamily="50" charset="0"/>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013502488322549E-2"/>
          <c:y val="0.10281530377279971"/>
          <c:w val="0.93656599634664361"/>
          <c:h val="0.74686874585244512"/>
        </c:manualLayout>
      </c:layout>
      <c:barChart>
        <c:barDir val="col"/>
        <c:grouping val="clustered"/>
        <c:varyColors val="0"/>
        <c:ser>
          <c:idx val="0"/>
          <c:order val="0"/>
          <c:tx>
            <c:strRef>
              <c:f>Sheet1!$B$1</c:f>
              <c:strCache>
                <c:ptCount val="1"/>
                <c:pt idx="0">
                  <c:v>2013</c:v>
                </c:pt>
              </c:strCache>
            </c:strRef>
          </c:tx>
          <c:spPr>
            <a:solidFill>
              <a:schemeClr val="accent1"/>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400" b="0" i="0" u="none" strike="noStrike" kern="1200" baseline="0">
                    <a:solidFill>
                      <a:schemeClr val="tx1"/>
                    </a:solidFill>
                    <a:latin typeface="Aileron Light" pitchFamily="2" charset="77"/>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Sheet1!$A$2:$A$5</c:f>
              <c:strCache>
                <c:ptCount val="4"/>
                <c:pt idx="0">
                  <c:v>Cocaine</c:v>
                </c:pt>
                <c:pt idx="1">
                  <c:v>Fentanyl</c:v>
                </c:pt>
                <c:pt idx="2">
                  <c:v>Heroin</c:v>
                </c:pt>
                <c:pt idx="3">
                  <c:v>Rx Opioids</c:v>
                </c:pt>
              </c:strCache>
            </c:strRef>
          </c:cat>
          <c:val>
            <c:numRef>
              <c:f>Sheet1!$B$2:$B$5</c:f>
              <c:numCache>
                <c:formatCode>0%</c:formatCode>
                <c:ptCount val="4"/>
                <c:pt idx="0">
                  <c:v>0.15</c:v>
                </c:pt>
                <c:pt idx="1">
                  <c:v>0.11</c:v>
                </c:pt>
                <c:pt idx="2">
                  <c:v>0.23</c:v>
                </c:pt>
                <c:pt idx="3">
                  <c:v>0.5</c:v>
                </c:pt>
              </c:numCache>
            </c:numRef>
          </c:val>
          <c:extLst>
            <c:ext xmlns:c16="http://schemas.microsoft.com/office/drawing/2014/chart" uri="{C3380CC4-5D6E-409C-BE32-E72D297353CC}">
              <c16:uniqueId val="{00000000-3A38-EA43-95B9-60D232F3C8E5}"/>
            </c:ext>
          </c:extLst>
        </c:ser>
        <c:ser>
          <c:idx val="1"/>
          <c:order val="1"/>
          <c:tx>
            <c:strRef>
              <c:f>Sheet1!$C$1</c:f>
              <c:strCache>
                <c:ptCount val="1"/>
                <c:pt idx="0">
                  <c:v>2014</c:v>
                </c:pt>
              </c:strCache>
            </c:strRef>
          </c:tx>
          <c:spPr>
            <a:solidFill>
              <a:schemeClr val="accent5"/>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400" b="0" i="0" u="none" strike="noStrike" kern="1200" baseline="0">
                    <a:solidFill>
                      <a:schemeClr val="tx1"/>
                    </a:solidFill>
                    <a:latin typeface="Aileron Light" pitchFamily="2" charset="77"/>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Sheet1!$A$2:$A$5</c:f>
              <c:strCache>
                <c:ptCount val="4"/>
                <c:pt idx="0">
                  <c:v>Cocaine</c:v>
                </c:pt>
                <c:pt idx="1">
                  <c:v>Fentanyl</c:v>
                </c:pt>
                <c:pt idx="2">
                  <c:v>Heroin</c:v>
                </c:pt>
                <c:pt idx="3">
                  <c:v>Rx Opioids</c:v>
                </c:pt>
              </c:strCache>
            </c:strRef>
          </c:cat>
          <c:val>
            <c:numRef>
              <c:f>Sheet1!$C$2:$C$5</c:f>
              <c:numCache>
                <c:formatCode>0%</c:formatCode>
                <c:ptCount val="4"/>
                <c:pt idx="0">
                  <c:v>0.15</c:v>
                </c:pt>
                <c:pt idx="1">
                  <c:v>0.13</c:v>
                </c:pt>
                <c:pt idx="2">
                  <c:v>0.24</c:v>
                </c:pt>
                <c:pt idx="3">
                  <c:v>0.5</c:v>
                </c:pt>
              </c:numCache>
            </c:numRef>
          </c:val>
          <c:extLst>
            <c:ext xmlns:c16="http://schemas.microsoft.com/office/drawing/2014/chart" uri="{C3380CC4-5D6E-409C-BE32-E72D297353CC}">
              <c16:uniqueId val="{00000001-3A38-EA43-95B9-60D232F3C8E5}"/>
            </c:ext>
          </c:extLst>
        </c:ser>
        <c:ser>
          <c:idx val="2"/>
          <c:order val="2"/>
          <c:tx>
            <c:strRef>
              <c:f>Sheet1!$D$1</c:f>
              <c:strCache>
                <c:ptCount val="1"/>
                <c:pt idx="0">
                  <c:v>2015</c:v>
                </c:pt>
              </c:strCache>
            </c:strRef>
          </c:tx>
          <c:spPr>
            <a:solidFill>
              <a:schemeClr val="accent4"/>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400" b="0" i="0" u="none" strike="noStrike" kern="1200" baseline="0">
                    <a:solidFill>
                      <a:schemeClr val="tx1"/>
                    </a:solidFill>
                    <a:latin typeface="Aileron Light" pitchFamily="2" charset="77"/>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Sheet1!$A$2:$A$5</c:f>
              <c:strCache>
                <c:ptCount val="4"/>
                <c:pt idx="0">
                  <c:v>Cocaine</c:v>
                </c:pt>
                <c:pt idx="1">
                  <c:v>Fentanyl</c:v>
                </c:pt>
                <c:pt idx="2">
                  <c:v>Heroin</c:v>
                </c:pt>
                <c:pt idx="3">
                  <c:v>Rx Opioids</c:v>
                </c:pt>
              </c:strCache>
            </c:strRef>
          </c:cat>
          <c:val>
            <c:numRef>
              <c:f>Sheet1!$D$2:$D$5</c:f>
              <c:numCache>
                <c:formatCode>0%</c:formatCode>
                <c:ptCount val="4"/>
                <c:pt idx="0">
                  <c:v>0.17</c:v>
                </c:pt>
                <c:pt idx="1">
                  <c:v>0.22</c:v>
                </c:pt>
                <c:pt idx="2">
                  <c:v>0.33</c:v>
                </c:pt>
                <c:pt idx="3">
                  <c:v>0.39</c:v>
                </c:pt>
              </c:numCache>
            </c:numRef>
          </c:val>
          <c:extLst>
            <c:ext xmlns:c16="http://schemas.microsoft.com/office/drawing/2014/chart" uri="{C3380CC4-5D6E-409C-BE32-E72D297353CC}">
              <c16:uniqueId val="{00000002-3A38-EA43-95B9-60D232F3C8E5}"/>
            </c:ext>
          </c:extLst>
        </c:ser>
        <c:ser>
          <c:idx val="3"/>
          <c:order val="3"/>
          <c:tx>
            <c:strRef>
              <c:f>Sheet1!$E$1</c:f>
              <c:strCache>
                <c:ptCount val="1"/>
                <c:pt idx="0">
                  <c:v>2016</c:v>
                </c:pt>
              </c:strCache>
            </c:strRef>
          </c:tx>
          <c:spPr>
            <a:solidFill>
              <a:schemeClr val="tx1">
                <a:lumMod val="60000"/>
                <a:lumOff val="40000"/>
              </a:schemeClr>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400" b="0" i="0" u="none" strike="noStrike" kern="1200" baseline="0">
                    <a:solidFill>
                      <a:schemeClr val="tx1"/>
                    </a:solidFill>
                    <a:latin typeface="Aileron Light" pitchFamily="2" charset="77"/>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Sheet1!$A$2:$A$5</c:f>
              <c:strCache>
                <c:ptCount val="4"/>
                <c:pt idx="0">
                  <c:v>Cocaine</c:v>
                </c:pt>
                <c:pt idx="1">
                  <c:v>Fentanyl</c:v>
                </c:pt>
                <c:pt idx="2">
                  <c:v>Heroin</c:v>
                </c:pt>
                <c:pt idx="3">
                  <c:v>Rx Opioids</c:v>
                </c:pt>
              </c:strCache>
            </c:strRef>
          </c:cat>
          <c:val>
            <c:numRef>
              <c:f>Sheet1!$E$2:$E$5</c:f>
              <c:numCache>
                <c:formatCode>0%</c:formatCode>
                <c:ptCount val="4"/>
                <c:pt idx="0">
                  <c:v>0.2</c:v>
                </c:pt>
                <c:pt idx="1">
                  <c:v>0.44</c:v>
                </c:pt>
                <c:pt idx="2">
                  <c:v>0.31</c:v>
                </c:pt>
                <c:pt idx="3">
                  <c:v>0.33</c:v>
                </c:pt>
              </c:numCache>
            </c:numRef>
          </c:val>
          <c:extLst>
            <c:ext xmlns:c16="http://schemas.microsoft.com/office/drawing/2014/chart" uri="{C3380CC4-5D6E-409C-BE32-E72D297353CC}">
              <c16:uniqueId val="{00000003-3A38-EA43-95B9-60D232F3C8E5}"/>
            </c:ext>
          </c:extLst>
        </c:ser>
        <c:ser>
          <c:idx val="4"/>
          <c:order val="4"/>
          <c:tx>
            <c:strRef>
              <c:f>Sheet1!$F$1</c:f>
              <c:strCache>
                <c:ptCount val="1"/>
                <c:pt idx="0">
                  <c:v>2017</c:v>
                </c:pt>
              </c:strCache>
            </c:strRef>
          </c:tx>
          <c:spPr>
            <a:solidFill>
              <a:schemeClr val="accent6"/>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400" b="0" i="0" u="none" strike="noStrike" kern="1200" baseline="0">
                    <a:solidFill>
                      <a:schemeClr val="tx1"/>
                    </a:solidFill>
                    <a:latin typeface="Aileron Light" pitchFamily="2" charset="77"/>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Sheet1!$A$2:$A$5</c:f>
              <c:strCache>
                <c:ptCount val="4"/>
                <c:pt idx="0">
                  <c:v>Cocaine</c:v>
                </c:pt>
                <c:pt idx="1">
                  <c:v>Fentanyl</c:v>
                </c:pt>
                <c:pt idx="2">
                  <c:v>Heroin</c:v>
                </c:pt>
                <c:pt idx="3">
                  <c:v>Rx Opioids</c:v>
                </c:pt>
              </c:strCache>
            </c:strRef>
          </c:cat>
          <c:val>
            <c:numRef>
              <c:f>Sheet1!$F$2:$F$5</c:f>
              <c:numCache>
                <c:formatCode>0%</c:formatCode>
                <c:ptCount val="4"/>
                <c:pt idx="0">
                  <c:v>0.26</c:v>
                </c:pt>
                <c:pt idx="1">
                  <c:v>0.5</c:v>
                </c:pt>
                <c:pt idx="2">
                  <c:v>0.36</c:v>
                </c:pt>
                <c:pt idx="3">
                  <c:v>0.33</c:v>
                </c:pt>
              </c:numCache>
            </c:numRef>
          </c:val>
          <c:extLst>
            <c:ext xmlns:c16="http://schemas.microsoft.com/office/drawing/2014/chart" uri="{C3380CC4-5D6E-409C-BE32-E72D297353CC}">
              <c16:uniqueId val="{00000000-FF92-40A0-B328-21098C41D3D9}"/>
            </c:ext>
          </c:extLst>
        </c:ser>
        <c:dLbls>
          <c:dLblPos val="outEnd"/>
          <c:showLegendKey val="0"/>
          <c:showVal val="1"/>
          <c:showCatName val="0"/>
          <c:showSerName val="0"/>
          <c:showPercent val="0"/>
          <c:showBubbleSize val="0"/>
        </c:dLbls>
        <c:gapWidth val="444"/>
        <c:overlap val="-90"/>
        <c:axId val="764819056"/>
        <c:axId val="799960992"/>
      </c:barChart>
      <c:catAx>
        <c:axId val="764819056"/>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0" i="0" u="none" strike="noStrike" kern="1200" cap="none" baseline="0">
                    <a:solidFill>
                      <a:schemeClr val="tx1"/>
                    </a:solidFill>
                    <a:latin typeface="Aileron Light" pitchFamily="2" charset="77"/>
                    <a:ea typeface="+mn-ea"/>
                    <a:cs typeface="+mn-cs"/>
                  </a:defRPr>
                </a:pPr>
                <a:r>
                  <a:rPr lang="en-US" cap="none" dirty="0"/>
                  <a:t>Drug</a:t>
                </a:r>
              </a:p>
            </c:rich>
          </c:tx>
          <c:layout/>
          <c:overlay val="0"/>
          <c:spPr>
            <a:noFill/>
            <a:ln>
              <a:noFill/>
            </a:ln>
            <a:effectLst/>
          </c:spPr>
          <c:txPr>
            <a:bodyPr rot="0" spcFirstLastPara="1" vertOverflow="ellipsis" vert="horz" wrap="square" anchor="ctr" anchorCtr="1"/>
            <a:lstStyle/>
            <a:p>
              <a:pPr>
                <a:defRPr sz="1400" b="0" i="0" u="none" strike="noStrike" kern="1200" cap="none" baseline="0">
                  <a:solidFill>
                    <a:schemeClr val="tx1"/>
                  </a:solidFill>
                  <a:latin typeface="Aileron Light" pitchFamily="2" charset="77"/>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cap="none" spc="120" normalizeH="0" baseline="0">
                <a:solidFill>
                  <a:schemeClr val="tx1"/>
                </a:solidFill>
                <a:latin typeface="Aileron Light" pitchFamily="2" charset="77"/>
                <a:ea typeface="+mn-ea"/>
                <a:cs typeface="+mn-cs"/>
              </a:defRPr>
            </a:pPr>
            <a:endParaRPr lang="en-US"/>
          </a:p>
        </c:txPr>
        <c:crossAx val="799960992"/>
        <c:crosses val="autoZero"/>
        <c:auto val="1"/>
        <c:lblAlgn val="ctr"/>
        <c:lblOffset val="100"/>
        <c:noMultiLvlLbl val="0"/>
      </c:catAx>
      <c:valAx>
        <c:axId val="799960992"/>
        <c:scaling>
          <c:orientation val="minMax"/>
        </c:scaling>
        <c:delete val="1"/>
        <c:axPos val="l"/>
        <c:title>
          <c:tx>
            <c:rich>
              <a:bodyPr rot="-5400000" spcFirstLastPara="1" vertOverflow="ellipsis" vert="horz" wrap="square" anchor="ctr" anchorCtr="1"/>
              <a:lstStyle/>
              <a:p>
                <a:pPr>
                  <a:defRPr sz="1400" b="0" i="0" u="none" strike="noStrike" kern="1200" cap="none" baseline="0">
                    <a:solidFill>
                      <a:schemeClr val="tx1"/>
                    </a:solidFill>
                    <a:latin typeface="Aileron Light" pitchFamily="2" charset="77"/>
                    <a:ea typeface="+mn-ea"/>
                    <a:cs typeface="+mn-cs"/>
                  </a:defRPr>
                </a:pPr>
                <a:r>
                  <a:rPr lang="en-US" cap="none" dirty="0"/>
                  <a:t>Percent of Total Overdose Deaths</a:t>
                </a:r>
              </a:p>
            </c:rich>
          </c:tx>
          <c:layout/>
          <c:overlay val="0"/>
          <c:spPr>
            <a:noFill/>
            <a:ln>
              <a:noFill/>
            </a:ln>
            <a:effectLst/>
          </c:spPr>
          <c:txPr>
            <a:bodyPr rot="-5400000" spcFirstLastPara="1" vertOverflow="ellipsis" vert="horz" wrap="square" anchor="ctr" anchorCtr="1"/>
            <a:lstStyle/>
            <a:p>
              <a:pPr>
                <a:defRPr sz="1400" b="0" i="0" u="none" strike="noStrike" kern="1200" cap="none" baseline="0">
                  <a:solidFill>
                    <a:schemeClr val="tx1"/>
                  </a:solidFill>
                  <a:latin typeface="Aileron Light" pitchFamily="2" charset="77"/>
                  <a:ea typeface="+mn-ea"/>
                  <a:cs typeface="+mn-cs"/>
                </a:defRPr>
              </a:pPr>
              <a:endParaRPr lang="en-US"/>
            </a:p>
          </c:txPr>
        </c:title>
        <c:numFmt formatCode="0%" sourceLinked="0"/>
        <c:majorTickMark val="none"/>
        <c:minorTickMark val="none"/>
        <c:tickLblPos val="nextTo"/>
        <c:crossAx val="764819056"/>
        <c:crosses val="autoZero"/>
        <c:crossBetween val="between"/>
        <c:majorUnit val="0.1"/>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ileron Light" pitchFamily="2" charset="77"/>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b="0" i="0">
          <a:solidFill>
            <a:schemeClr val="tx1"/>
          </a:solidFill>
          <a:latin typeface="Aileron Light" pitchFamily="2" charset="77"/>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manualLayout>
          <c:layoutTarget val="inner"/>
          <c:xMode val="edge"/>
          <c:yMode val="edge"/>
          <c:x val="0.18562827277616678"/>
          <c:y val="3.8194444444444448E-2"/>
          <c:w val="0.79508754362971601"/>
          <c:h val="0.71015014174686775"/>
        </c:manualLayout>
      </c:layout>
      <c:barChart>
        <c:barDir val="col"/>
        <c:grouping val="clustered"/>
        <c:varyColors val="0"/>
        <c:ser>
          <c:idx val="0"/>
          <c:order val="0"/>
          <c:tx>
            <c:strRef>
              <c:f>Sheet1!$B$1</c:f>
              <c:strCache>
                <c:ptCount val="1"/>
                <c:pt idx="0">
                  <c:v>USA</c:v>
                </c:pt>
              </c:strCache>
            </c:strRef>
          </c:tx>
          <c:spPr>
            <a:solidFill>
              <a:srgbClr val="FFB7B7"/>
            </a:solidFill>
            <a:ln>
              <a:noFill/>
            </a:ln>
            <a:effectLst/>
          </c:spPr>
          <c:invertIfNegative val="0"/>
          <c:cat>
            <c:strRef>
              <c:f>Sheet1!$A$2:$A$6</c:f>
              <c:strCache>
                <c:ptCount val="5"/>
                <c:pt idx="0">
                  <c:v>0-24</c:v>
                </c:pt>
                <c:pt idx="1">
                  <c:v>25-34</c:v>
                </c:pt>
                <c:pt idx="2">
                  <c:v>35-44</c:v>
                </c:pt>
                <c:pt idx="3">
                  <c:v>45-54</c:v>
                </c:pt>
                <c:pt idx="4">
                  <c:v>55+</c:v>
                </c:pt>
              </c:strCache>
            </c:strRef>
          </c:cat>
          <c:val>
            <c:numRef>
              <c:f>Sheet1!$B$2:$B$6</c:f>
              <c:numCache>
                <c:formatCode>0%</c:formatCode>
                <c:ptCount val="5"/>
                <c:pt idx="0">
                  <c:v>0.1</c:v>
                </c:pt>
                <c:pt idx="1">
                  <c:v>0.24</c:v>
                </c:pt>
                <c:pt idx="2">
                  <c:v>0.22</c:v>
                </c:pt>
                <c:pt idx="3">
                  <c:v>0.26</c:v>
                </c:pt>
                <c:pt idx="4">
                  <c:v>0.19</c:v>
                </c:pt>
              </c:numCache>
            </c:numRef>
          </c:val>
          <c:extLst>
            <c:ext xmlns:c16="http://schemas.microsoft.com/office/drawing/2014/chart" uri="{C3380CC4-5D6E-409C-BE32-E72D297353CC}">
              <c16:uniqueId val="{00000000-93A0-411C-9FAB-C7F123DED799}"/>
            </c:ext>
          </c:extLst>
        </c:ser>
        <c:ser>
          <c:idx val="1"/>
          <c:order val="1"/>
          <c:tx>
            <c:strRef>
              <c:f>Sheet1!$C$1</c:f>
              <c:strCache>
                <c:ptCount val="1"/>
                <c:pt idx="0">
                  <c:v>Virginia</c:v>
                </c:pt>
              </c:strCache>
            </c:strRef>
          </c:tx>
          <c:spPr>
            <a:solidFill>
              <a:srgbClr val="C6DCF0"/>
            </a:solidFill>
            <a:ln>
              <a:noFill/>
            </a:ln>
            <a:effectLst/>
          </c:spPr>
          <c:invertIfNegative val="0"/>
          <c:cat>
            <c:strRef>
              <c:f>Sheet1!$A$2:$A$6</c:f>
              <c:strCache>
                <c:ptCount val="5"/>
                <c:pt idx="0">
                  <c:v>0-24</c:v>
                </c:pt>
                <c:pt idx="1">
                  <c:v>25-34</c:v>
                </c:pt>
                <c:pt idx="2">
                  <c:v>35-44</c:v>
                </c:pt>
                <c:pt idx="3">
                  <c:v>45-54</c:v>
                </c:pt>
                <c:pt idx="4">
                  <c:v>55+</c:v>
                </c:pt>
              </c:strCache>
            </c:strRef>
          </c:cat>
          <c:val>
            <c:numRef>
              <c:f>Sheet1!$C$2:$C$6</c:f>
              <c:numCache>
                <c:formatCode>0%</c:formatCode>
                <c:ptCount val="5"/>
                <c:pt idx="0">
                  <c:v>0.09</c:v>
                </c:pt>
                <c:pt idx="1">
                  <c:v>0.28999999999999998</c:v>
                </c:pt>
                <c:pt idx="2">
                  <c:v>0.22</c:v>
                </c:pt>
                <c:pt idx="3">
                  <c:v>0.24</c:v>
                </c:pt>
                <c:pt idx="4">
                  <c:v>0.16</c:v>
                </c:pt>
              </c:numCache>
            </c:numRef>
          </c:val>
          <c:extLst>
            <c:ext xmlns:c16="http://schemas.microsoft.com/office/drawing/2014/chart" uri="{C3380CC4-5D6E-409C-BE32-E72D297353CC}">
              <c16:uniqueId val="{00000001-93A0-411C-9FAB-C7F123DED799}"/>
            </c:ext>
          </c:extLst>
        </c:ser>
        <c:dLbls>
          <c:showLegendKey val="0"/>
          <c:showVal val="0"/>
          <c:showCatName val="0"/>
          <c:showSerName val="0"/>
          <c:showPercent val="0"/>
          <c:showBubbleSize val="0"/>
        </c:dLbls>
        <c:gapWidth val="100"/>
        <c:overlap val="-24"/>
        <c:axId val="577915024"/>
        <c:axId val="577916664"/>
      </c:barChart>
      <c:catAx>
        <c:axId val="577915024"/>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solidFill>
                    <a:latin typeface="Aileron Light" panose="00000400000000000000" pitchFamily="50" charset="0"/>
                    <a:ea typeface="+mn-ea"/>
                    <a:cs typeface="+mn-cs"/>
                  </a:defRPr>
                </a:pPr>
                <a:r>
                  <a:rPr lang="en-US"/>
                  <a:t>2013</a:t>
                </a:r>
              </a:p>
            </c:rich>
          </c:tx>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ileron Light" panose="00000400000000000000" pitchFamily="50" charset="0"/>
                  <a:ea typeface="+mn-ea"/>
                  <a:cs typeface="+mn-cs"/>
                </a:defRPr>
              </a:pPr>
              <a:endParaRPr lang="en-US"/>
            </a:p>
          </c:txPr>
        </c:title>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ileron Light" panose="00000400000000000000" pitchFamily="50" charset="0"/>
                <a:ea typeface="+mn-ea"/>
                <a:cs typeface="+mn-cs"/>
              </a:defRPr>
            </a:pPr>
            <a:endParaRPr lang="en-US"/>
          </a:p>
        </c:txPr>
        <c:crossAx val="577916664"/>
        <c:crosses val="autoZero"/>
        <c:auto val="1"/>
        <c:lblAlgn val="ctr"/>
        <c:lblOffset val="100"/>
        <c:noMultiLvlLbl val="0"/>
      </c:catAx>
      <c:valAx>
        <c:axId val="577916664"/>
        <c:scaling>
          <c:orientation val="minMax"/>
        </c:scaling>
        <c:delete val="0"/>
        <c:axPos val="l"/>
        <c:majorGridlines>
          <c:spPr>
            <a:ln w="9525" cap="flat" cmpd="sng" algn="ctr">
              <a:solidFill>
                <a:schemeClr val="tx2">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solidFill>
                    <a:latin typeface="Aileron Light" panose="00000400000000000000" pitchFamily="50" charset="0"/>
                    <a:ea typeface="+mn-ea"/>
                    <a:cs typeface="+mn-cs"/>
                  </a:defRPr>
                </a:pPr>
                <a:r>
                  <a:rPr lang="en-US"/>
                  <a:t>Percent of Overdose Deaths</a:t>
                </a:r>
              </a:p>
            </c:rich>
          </c:tx>
          <c:layout>
            <c:manualLayout>
              <c:xMode val="edge"/>
              <c:yMode val="edge"/>
              <c:x val="4.8309733560665622E-3"/>
              <c:y val="0.12541207006583124"/>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solidFill>
                  <a:latin typeface="Aileron Light" panose="00000400000000000000" pitchFamily="50" charset="0"/>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Aileron Light" panose="00000400000000000000" pitchFamily="50" charset="0"/>
                <a:ea typeface="+mn-ea"/>
                <a:cs typeface="+mn-cs"/>
              </a:defRPr>
            </a:pPr>
            <a:endParaRPr lang="en-US"/>
          </a:p>
        </c:txPr>
        <c:crossAx val="577915024"/>
        <c:crosses val="autoZero"/>
        <c:crossBetween val="between"/>
        <c:majorUnit val="5.000000000000001E-2"/>
      </c:valAx>
      <c:spPr>
        <a:noFill/>
        <a:ln>
          <a:noFill/>
        </a:ln>
        <a:effectLst/>
      </c:spPr>
    </c:plotArea>
    <c:legend>
      <c:legendPos val="b"/>
      <c:layout>
        <c:manualLayout>
          <c:xMode val="edge"/>
          <c:yMode val="edge"/>
          <c:x val="0.43335610160032551"/>
          <c:y val="0.91113325633268483"/>
          <c:w val="0.30031980039192047"/>
          <c:h val="6.8393042149050981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ileron Light" panose="00000400000000000000" pitchFamily="50" charset="0"/>
              <a:ea typeface="+mn-ea"/>
              <a:cs typeface="+mn-cs"/>
            </a:defRPr>
          </a:pPr>
          <a:endParaRPr lang="en-US"/>
        </a:p>
      </c:txPr>
    </c:legend>
    <c:plotVisOnly val="1"/>
    <c:dispBlanksAs val="gap"/>
    <c:showDLblsOverMax val="0"/>
  </c:chart>
  <c:spPr>
    <a:noFill/>
    <a:ln>
      <a:noFill/>
    </a:ln>
    <a:effectLst/>
  </c:spPr>
  <c:txPr>
    <a:bodyPr/>
    <a:lstStyle/>
    <a:p>
      <a:pPr>
        <a:defRPr sz="1400" b="0">
          <a:solidFill>
            <a:schemeClr val="tx1"/>
          </a:solidFill>
          <a:latin typeface="Aileron Light" panose="00000400000000000000" pitchFamily="50" charset="0"/>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manualLayout>
          <c:layoutTarget val="inner"/>
          <c:xMode val="edge"/>
          <c:yMode val="edge"/>
          <c:x val="0.18562827277616678"/>
          <c:y val="3.8194444444444448E-2"/>
          <c:w val="0.79508754362971601"/>
          <c:h val="0.71015014174686775"/>
        </c:manualLayout>
      </c:layout>
      <c:barChart>
        <c:barDir val="col"/>
        <c:grouping val="clustered"/>
        <c:varyColors val="0"/>
        <c:ser>
          <c:idx val="0"/>
          <c:order val="0"/>
          <c:tx>
            <c:strRef>
              <c:f>Sheet1!$B$1</c:f>
              <c:strCache>
                <c:ptCount val="1"/>
                <c:pt idx="0">
                  <c:v>USA</c:v>
                </c:pt>
              </c:strCache>
            </c:strRef>
          </c:tx>
          <c:spPr>
            <a:solidFill>
              <a:srgbClr val="FF0000"/>
            </a:solidFill>
            <a:ln>
              <a:noFill/>
            </a:ln>
            <a:effectLst/>
          </c:spPr>
          <c:invertIfNegative val="0"/>
          <c:cat>
            <c:strRef>
              <c:f>Sheet1!$A$2:$A$6</c:f>
              <c:strCache>
                <c:ptCount val="5"/>
                <c:pt idx="0">
                  <c:v>0-24</c:v>
                </c:pt>
                <c:pt idx="1">
                  <c:v>25-34</c:v>
                </c:pt>
                <c:pt idx="2">
                  <c:v>35-44</c:v>
                </c:pt>
                <c:pt idx="3">
                  <c:v>45-54</c:v>
                </c:pt>
                <c:pt idx="4">
                  <c:v>55+</c:v>
                </c:pt>
              </c:strCache>
            </c:strRef>
          </c:cat>
          <c:val>
            <c:numRef>
              <c:f>Sheet1!$B$2:$B$6</c:f>
              <c:numCache>
                <c:formatCode>0%</c:formatCode>
                <c:ptCount val="5"/>
                <c:pt idx="0">
                  <c:v>0.09</c:v>
                </c:pt>
                <c:pt idx="1">
                  <c:v>0.28000000000000003</c:v>
                </c:pt>
                <c:pt idx="2">
                  <c:v>0.23</c:v>
                </c:pt>
                <c:pt idx="3">
                  <c:v>0.21</c:v>
                </c:pt>
                <c:pt idx="4">
                  <c:v>0.19</c:v>
                </c:pt>
              </c:numCache>
            </c:numRef>
          </c:val>
          <c:extLst>
            <c:ext xmlns:c16="http://schemas.microsoft.com/office/drawing/2014/chart" uri="{C3380CC4-5D6E-409C-BE32-E72D297353CC}">
              <c16:uniqueId val="{00000000-B405-478D-AC80-48769498DF8A}"/>
            </c:ext>
          </c:extLst>
        </c:ser>
        <c:ser>
          <c:idx val="1"/>
          <c:order val="1"/>
          <c:tx>
            <c:strRef>
              <c:f>Sheet1!$C$1</c:f>
              <c:strCache>
                <c:ptCount val="1"/>
                <c:pt idx="0">
                  <c:v>Virginia</c:v>
                </c:pt>
              </c:strCache>
            </c:strRef>
          </c:tx>
          <c:spPr>
            <a:solidFill>
              <a:schemeClr val="accent5"/>
            </a:solidFill>
            <a:ln>
              <a:noFill/>
            </a:ln>
            <a:effectLst/>
          </c:spPr>
          <c:invertIfNegative val="0"/>
          <c:cat>
            <c:strRef>
              <c:f>Sheet1!$A$2:$A$6</c:f>
              <c:strCache>
                <c:ptCount val="5"/>
                <c:pt idx="0">
                  <c:v>0-24</c:v>
                </c:pt>
                <c:pt idx="1">
                  <c:v>25-34</c:v>
                </c:pt>
                <c:pt idx="2">
                  <c:v>35-44</c:v>
                </c:pt>
                <c:pt idx="3">
                  <c:v>45-54</c:v>
                </c:pt>
                <c:pt idx="4">
                  <c:v>55+</c:v>
                </c:pt>
              </c:strCache>
            </c:strRef>
          </c:cat>
          <c:val>
            <c:numRef>
              <c:f>Sheet1!$C$2:$C$6</c:f>
              <c:numCache>
                <c:formatCode>0%</c:formatCode>
                <c:ptCount val="5"/>
                <c:pt idx="0">
                  <c:v>0.08</c:v>
                </c:pt>
                <c:pt idx="1">
                  <c:v>0.28999999999999998</c:v>
                </c:pt>
                <c:pt idx="2">
                  <c:v>0.25</c:v>
                </c:pt>
                <c:pt idx="3">
                  <c:v>0.22</c:v>
                </c:pt>
                <c:pt idx="4">
                  <c:v>0.16</c:v>
                </c:pt>
              </c:numCache>
            </c:numRef>
          </c:val>
          <c:extLst>
            <c:ext xmlns:c16="http://schemas.microsoft.com/office/drawing/2014/chart" uri="{C3380CC4-5D6E-409C-BE32-E72D297353CC}">
              <c16:uniqueId val="{00000001-B405-478D-AC80-48769498DF8A}"/>
            </c:ext>
          </c:extLst>
        </c:ser>
        <c:dLbls>
          <c:showLegendKey val="0"/>
          <c:showVal val="0"/>
          <c:showCatName val="0"/>
          <c:showSerName val="0"/>
          <c:showPercent val="0"/>
          <c:showBubbleSize val="0"/>
        </c:dLbls>
        <c:gapWidth val="100"/>
        <c:overlap val="-24"/>
        <c:axId val="577915024"/>
        <c:axId val="577916664"/>
      </c:barChart>
      <c:catAx>
        <c:axId val="577915024"/>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solidFill>
                    <a:latin typeface="Aileron Light" panose="00000400000000000000" pitchFamily="50" charset="0"/>
                    <a:ea typeface="+mn-ea"/>
                    <a:cs typeface="+mn-cs"/>
                  </a:defRPr>
                </a:pPr>
                <a:r>
                  <a:rPr lang="en-US"/>
                  <a:t>2017</a:t>
                </a:r>
              </a:p>
            </c:rich>
          </c:tx>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ileron Light" panose="00000400000000000000" pitchFamily="50" charset="0"/>
                  <a:ea typeface="+mn-ea"/>
                  <a:cs typeface="+mn-cs"/>
                </a:defRPr>
              </a:pPr>
              <a:endParaRPr lang="en-US"/>
            </a:p>
          </c:txPr>
        </c:title>
        <c:numFmt formatCode="General" sourceLinked="1"/>
        <c:majorTickMark val="out"/>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ileron Light" panose="00000400000000000000" pitchFamily="50" charset="0"/>
                <a:ea typeface="+mn-ea"/>
                <a:cs typeface="+mn-cs"/>
              </a:defRPr>
            </a:pPr>
            <a:endParaRPr lang="en-US"/>
          </a:p>
        </c:txPr>
        <c:crossAx val="577916664"/>
        <c:crosses val="autoZero"/>
        <c:auto val="1"/>
        <c:lblAlgn val="ctr"/>
        <c:lblOffset val="100"/>
        <c:noMultiLvlLbl val="0"/>
      </c:catAx>
      <c:valAx>
        <c:axId val="577916664"/>
        <c:scaling>
          <c:orientation val="minMax"/>
        </c:scaling>
        <c:delete val="1"/>
        <c:axPos val="l"/>
        <c:majorGridlines>
          <c:spPr>
            <a:ln w="9525" cap="flat" cmpd="sng" algn="ctr">
              <a:solidFill>
                <a:schemeClr val="tx2">
                  <a:lumMod val="15000"/>
                  <a:lumOff val="85000"/>
                </a:schemeClr>
              </a:solidFill>
              <a:round/>
            </a:ln>
            <a:effectLst/>
          </c:spPr>
        </c:majorGridlines>
        <c:numFmt formatCode="0%" sourceLinked="0"/>
        <c:majorTickMark val="out"/>
        <c:minorTickMark val="none"/>
        <c:tickLblPos val="nextTo"/>
        <c:crossAx val="577915024"/>
        <c:crosses val="autoZero"/>
        <c:crossBetween val="between"/>
        <c:majorUnit val="5.000000000000001E-2"/>
      </c:valAx>
      <c:spPr>
        <a:noFill/>
        <a:ln>
          <a:noFill/>
        </a:ln>
        <a:effectLst/>
      </c:spPr>
    </c:plotArea>
    <c:legend>
      <c:legendPos val="r"/>
      <c:layout>
        <c:manualLayout>
          <c:xMode val="edge"/>
          <c:yMode val="edge"/>
          <c:x val="0.45090239615733424"/>
          <c:y val="0.88187991039751468"/>
          <c:w val="0.27963526131696093"/>
          <c:h val="0.1156323214267868"/>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ileron Light" panose="00000400000000000000" pitchFamily="50" charset="0"/>
              <a:ea typeface="+mn-ea"/>
              <a:cs typeface="+mn-cs"/>
            </a:defRPr>
          </a:pPr>
          <a:endParaRPr lang="en-US"/>
        </a:p>
      </c:txPr>
    </c:legend>
    <c:plotVisOnly val="1"/>
    <c:dispBlanksAs val="gap"/>
    <c:showDLblsOverMax val="0"/>
  </c:chart>
  <c:spPr>
    <a:noFill/>
    <a:ln>
      <a:noFill/>
    </a:ln>
    <a:effectLst/>
  </c:spPr>
  <c:txPr>
    <a:bodyPr/>
    <a:lstStyle/>
    <a:p>
      <a:pPr>
        <a:defRPr sz="1400" b="0">
          <a:solidFill>
            <a:schemeClr val="tx1"/>
          </a:solidFill>
          <a:latin typeface="Aileron Light" panose="00000400000000000000" pitchFamily="50" charset="0"/>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0" i="0" u="none" strike="noStrike" kern="1200" cap="none" baseline="0">
                <a:solidFill>
                  <a:schemeClr val="tx1"/>
                </a:solidFill>
                <a:latin typeface="Aileron Light" pitchFamily="2" charset="77"/>
                <a:ea typeface="+mn-ea"/>
                <a:cs typeface="+mn-cs"/>
              </a:defRPr>
            </a:pPr>
            <a:r>
              <a:rPr lang="en-US" b="0" i="0" cap="none" dirty="0">
                <a:solidFill>
                  <a:schemeClr val="tx1"/>
                </a:solidFill>
                <a:latin typeface="Aileron Light" pitchFamily="2" charset="77"/>
              </a:rPr>
              <a:t>KY, WV, TN</a:t>
            </a:r>
          </a:p>
        </c:rich>
      </c:tx>
      <c:layout/>
      <c:overlay val="0"/>
      <c:spPr>
        <a:noFill/>
        <a:ln>
          <a:noFill/>
        </a:ln>
        <a:effectLst/>
      </c:spPr>
      <c:txPr>
        <a:bodyPr rot="0" spcFirstLastPara="1" vertOverflow="ellipsis" vert="horz" wrap="square" anchor="ctr" anchorCtr="1"/>
        <a:lstStyle/>
        <a:p>
          <a:pPr>
            <a:defRPr sz="2128" b="0" i="0" u="none" strike="noStrike" kern="1200" cap="none" baseline="0">
              <a:solidFill>
                <a:schemeClr val="tx1"/>
              </a:solidFill>
              <a:latin typeface="Aileron Light" pitchFamily="2" charset="77"/>
              <a:ea typeface="+mn-ea"/>
              <a:cs typeface="+mn-cs"/>
            </a:defRPr>
          </a:pPr>
          <a:endParaRPr lang="en-US"/>
        </a:p>
      </c:txPr>
    </c:title>
    <c:autoTitleDeleted val="0"/>
    <c:plotArea>
      <c:layout/>
      <c:pieChart>
        <c:varyColors val="1"/>
        <c:ser>
          <c:idx val="0"/>
          <c:order val="0"/>
          <c:tx>
            <c:strRef>
              <c:f>Sheet1!$B$1</c:f>
              <c:strCache>
                <c:ptCount val="1"/>
                <c:pt idx="0">
                  <c:v>Virginia White</c:v>
                </c:pt>
              </c:strCache>
            </c:strRef>
          </c:tx>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383C-4D33-B73E-B74970091F8D}"/>
              </c:ext>
            </c:extLst>
          </c:dPt>
          <c:dPt>
            <c:idx val="1"/>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383C-4D33-B73E-B74970091F8D}"/>
              </c:ext>
            </c:extLst>
          </c:dPt>
          <c:dLbls>
            <c:dLbl>
              <c:idx val="0"/>
              <c:layout/>
              <c:tx>
                <c:rich>
                  <a:bodyPr rot="0" spcFirstLastPara="1" vertOverflow="ellipsis" vert="horz" wrap="square" lIns="38100" tIns="19050" rIns="38100" bIns="19050" anchor="ctr" anchorCtr="1">
                    <a:spAutoFit/>
                  </a:bodyPr>
                  <a:lstStyle/>
                  <a:p>
                    <a:pPr>
                      <a:defRPr sz="1400" b="1" i="0" u="none" strike="noStrike" kern="1200" spc="0" baseline="0">
                        <a:solidFill>
                          <a:schemeClr val="accent1"/>
                        </a:solidFill>
                        <a:latin typeface="Aileron Light" pitchFamily="2" charset="77"/>
                        <a:ea typeface="+mn-ea"/>
                        <a:cs typeface="+mn-cs"/>
                      </a:defRPr>
                    </a:pPr>
                    <a:fld id="{6F333E1C-D7DC-4A24-94B1-9AA006DF6EA8}" type="VALUE">
                      <a:rPr lang="en-US" smtClean="0"/>
                      <a:pPr>
                        <a:defRPr sz="1400">
                          <a:latin typeface="Aileron Light" pitchFamily="2" charset="77"/>
                        </a:defRPr>
                      </a:pPr>
                      <a:t>[VALUE]</a:t>
                    </a:fld>
                    <a:r>
                      <a:rPr lang="en-US" dirty="0"/>
                      <a:t>%</a:t>
                    </a:r>
                  </a:p>
                </c:rich>
              </c:tx>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1"/>
                      </a:solidFill>
                      <a:latin typeface="Aileron Light" pitchFamily="2" charset="77"/>
                      <a:ea typeface="+mn-ea"/>
                      <a:cs typeface="+mn-cs"/>
                    </a:defRPr>
                  </a:pPr>
                  <a:endParaRPr lang="en-US"/>
                </a:p>
              </c:txPr>
              <c:dLblPos val="outEnd"/>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1-383C-4D33-B73E-B74970091F8D}"/>
                </c:ext>
              </c:extLst>
            </c:dLbl>
            <c:dLbl>
              <c:idx val="1"/>
              <c:layout/>
              <c:tx>
                <c:rich>
                  <a:bodyPr rot="0" spcFirstLastPara="1" vertOverflow="ellipsis" vert="horz" wrap="square" lIns="38100" tIns="19050" rIns="38100" bIns="19050" anchor="ctr" anchorCtr="1">
                    <a:spAutoFit/>
                  </a:bodyPr>
                  <a:lstStyle/>
                  <a:p>
                    <a:pPr>
                      <a:defRPr sz="1400" b="1" i="0" u="none" strike="noStrike" kern="1200" spc="0" baseline="0">
                        <a:solidFill>
                          <a:schemeClr val="accent5"/>
                        </a:solidFill>
                        <a:latin typeface="Aileron Light" pitchFamily="2" charset="77"/>
                        <a:ea typeface="+mn-ea"/>
                        <a:cs typeface="+mn-cs"/>
                      </a:defRPr>
                    </a:pPr>
                    <a:fld id="{421BE640-C26B-4A50-BC02-0DC48C0D4435}" type="VALUE">
                      <a:rPr lang="en-US" smtClean="0">
                        <a:solidFill>
                          <a:schemeClr val="accent5"/>
                        </a:solidFill>
                      </a:rPr>
                      <a:pPr>
                        <a:defRPr sz="1400">
                          <a:solidFill>
                            <a:schemeClr val="accent5"/>
                          </a:solidFill>
                          <a:latin typeface="Aileron Light" pitchFamily="2" charset="77"/>
                        </a:defRPr>
                      </a:pPr>
                      <a:t>[VALUE]</a:t>
                    </a:fld>
                    <a:r>
                      <a:rPr lang="en-US" dirty="0">
                        <a:solidFill>
                          <a:schemeClr val="accent5"/>
                        </a:solidFill>
                      </a:rPr>
                      <a:t>%</a:t>
                    </a:r>
                  </a:p>
                </c:rich>
              </c:tx>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5"/>
                      </a:solidFill>
                      <a:latin typeface="Aileron Light" pitchFamily="2" charset="77"/>
                      <a:ea typeface="+mn-ea"/>
                      <a:cs typeface="+mn-cs"/>
                    </a:defRPr>
                  </a:pPr>
                  <a:endParaRPr lang="en-US"/>
                </a:p>
              </c:txPr>
              <c:dLblPos val="outEnd"/>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3-383C-4D33-B73E-B74970091F8D}"/>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1"/>
                    </a:solidFill>
                    <a:latin typeface="Aileron Light" pitchFamily="2" charset="77"/>
                    <a:ea typeface="+mn-ea"/>
                    <a:cs typeface="+mn-cs"/>
                  </a:defRPr>
                </a:pPr>
                <a:endParaRPr lang="en-US"/>
              </a:p>
            </c:txPr>
            <c:dLblPos val="out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Male</c:v>
                </c:pt>
                <c:pt idx="1">
                  <c:v>Female</c:v>
                </c:pt>
              </c:strCache>
            </c:strRef>
          </c:cat>
          <c:val>
            <c:numRef>
              <c:f>Sheet1!$B$2:$B$3</c:f>
              <c:numCache>
                <c:formatCode>General</c:formatCode>
                <c:ptCount val="2"/>
                <c:pt idx="0">
                  <c:v>62</c:v>
                </c:pt>
                <c:pt idx="1">
                  <c:v>38</c:v>
                </c:pt>
              </c:numCache>
            </c:numRef>
          </c:val>
          <c:extLst>
            <c:ext xmlns:c16="http://schemas.microsoft.com/office/drawing/2014/chart" uri="{C3380CC4-5D6E-409C-BE32-E72D297353CC}">
              <c16:uniqueId val="{00000006-383C-4D33-B73E-B74970091F8D}"/>
            </c:ext>
          </c:extLst>
        </c:ser>
        <c:dLbls>
          <c:dLblPos val="outEnd"/>
          <c:showLegendKey val="0"/>
          <c:showVal val="0"/>
          <c:showCatName val="0"/>
          <c:showSerName val="0"/>
          <c:showPercent val="1"/>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ileron Light" pitchFamily="2" charset="77"/>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cap="all" baseline="0">
                <a:solidFill>
                  <a:schemeClr val="tx1"/>
                </a:solidFill>
                <a:latin typeface="+mn-lt"/>
                <a:ea typeface="+mn-ea"/>
                <a:cs typeface="+mn-cs"/>
              </a:defRPr>
            </a:pPr>
            <a:r>
              <a:rPr lang="en-US" sz="2200" b="0" i="0" cap="none" dirty="0">
                <a:solidFill>
                  <a:schemeClr val="tx1"/>
                </a:solidFill>
                <a:latin typeface="Aileron Light" pitchFamily="2" charset="77"/>
              </a:rPr>
              <a:t>USA</a:t>
            </a:r>
          </a:p>
        </c:rich>
      </c:tx>
      <c:layout/>
      <c:overlay val="0"/>
      <c:spPr>
        <a:noFill/>
        <a:ln>
          <a:noFill/>
        </a:ln>
        <a:effectLst/>
      </c:spPr>
      <c:txPr>
        <a:bodyPr rot="0" spcFirstLastPara="1" vertOverflow="ellipsis" vert="horz" wrap="square" anchor="ctr" anchorCtr="1"/>
        <a:lstStyle/>
        <a:p>
          <a:pPr>
            <a:defRPr sz="2200" b="1" i="0" u="none" strike="noStrike" kern="1200" cap="all" baseline="0">
              <a:solidFill>
                <a:schemeClr val="tx1"/>
              </a:solidFill>
              <a:latin typeface="+mn-lt"/>
              <a:ea typeface="+mn-ea"/>
              <a:cs typeface="+mn-cs"/>
            </a:defRPr>
          </a:pPr>
          <a:endParaRPr lang="en-US"/>
        </a:p>
      </c:txPr>
    </c:title>
    <c:autoTitleDeleted val="0"/>
    <c:plotArea>
      <c:layout/>
      <c:pieChart>
        <c:varyColors val="1"/>
        <c:ser>
          <c:idx val="0"/>
          <c:order val="0"/>
          <c:tx>
            <c:strRef>
              <c:f>Sheet1!$B$1</c:f>
              <c:strCache>
                <c:ptCount val="1"/>
                <c:pt idx="0">
                  <c:v>US White</c:v>
                </c:pt>
              </c:strCache>
            </c:strRef>
          </c:tx>
          <c:spPr>
            <a:solidFill>
              <a:schemeClr val="accent5"/>
            </a:solidFill>
          </c:spPr>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FCE3-4E02-A174-A10C79A097C2}"/>
              </c:ext>
            </c:extLst>
          </c:dPt>
          <c:dPt>
            <c:idx val="1"/>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FCE3-4E02-A174-A10C79A097C2}"/>
              </c:ext>
            </c:extLst>
          </c:dPt>
          <c:dLbls>
            <c:dLbl>
              <c:idx val="0"/>
              <c:layout/>
              <c:tx>
                <c:rich>
                  <a:bodyPr rot="0" spcFirstLastPara="1" vertOverflow="ellipsis" vert="horz" wrap="square" lIns="38100" tIns="19050" rIns="38100" bIns="19050" anchor="ctr" anchorCtr="1">
                    <a:spAutoFit/>
                  </a:bodyPr>
                  <a:lstStyle/>
                  <a:p>
                    <a:pPr>
                      <a:defRPr sz="1400" b="1" i="0" u="none" strike="noStrike" kern="1200" spc="0" baseline="0">
                        <a:solidFill>
                          <a:schemeClr val="accent1"/>
                        </a:solidFill>
                        <a:latin typeface="Aileron Light" pitchFamily="2" charset="77"/>
                        <a:ea typeface="+mn-ea"/>
                        <a:cs typeface="+mn-cs"/>
                      </a:defRPr>
                    </a:pPr>
                    <a:fld id="{F54A2657-5478-4F84-9057-2929223CFDAF}" type="VALUE">
                      <a:rPr lang="en-US" smtClean="0"/>
                      <a:pPr>
                        <a:defRPr sz="1400">
                          <a:latin typeface="Aileron Light" pitchFamily="2" charset="77"/>
                        </a:defRPr>
                      </a:pPr>
                      <a:t>[VALUE]</a:t>
                    </a:fld>
                    <a:endParaRPr lang="en-US"/>
                  </a:p>
                </c:rich>
              </c:tx>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1"/>
                      </a:solidFill>
                      <a:latin typeface="Aileron Light" pitchFamily="2" charset="77"/>
                      <a:ea typeface="+mn-ea"/>
                      <a:cs typeface="+mn-cs"/>
                    </a:defRPr>
                  </a:pPr>
                  <a:endParaRPr lang="en-US"/>
                </a:p>
              </c:txPr>
              <c:dLblPos val="outEnd"/>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1-FCE3-4E02-A174-A10C79A097C2}"/>
                </c:ext>
              </c:extLst>
            </c:dLbl>
            <c:dLbl>
              <c:idx val="1"/>
              <c:layout/>
              <c:tx>
                <c:rich>
                  <a:bodyPr rot="0" spcFirstLastPara="1" vertOverflow="ellipsis" vert="horz" wrap="square" lIns="38100" tIns="19050" rIns="38100" bIns="19050" anchor="ctr" anchorCtr="1">
                    <a:spAutoFit/>
                  </a:bodyPr>
                  <a:lstStyle/>
                  <a:p>
                    <a:pPr>
                      <a:defRPr sz="1400" b="1" i="0" u="none" strike="noStrike" kern="1200" spc="0" baseline="0">
                        <a:solidFill>
                          <a:schemeClr val="accent5"/>
                        </a:solidFill>
                        <a:latin typeface="Aileron Light" pitchFamily="2" charset="77"/>
                        <a:ea typeface="+mn-ea"/>
                        <a:cs typeface="+mn-cs"/>
                      </a:defRPr>
                    </a:pPr>
                    <a:fld id="{6ED8B61A-219D-459F-B139-C675F96929D0}" type="VALUE">
                      <a:rPr lang="en-US" smtClean="0">
                        <a:solidFill>
                          <a:schemeClr val="accent5"/>
                        </a:solidFill>
                      </a:rPr>
                      <a:pPr>
                        <a:defRPr sz="1400">
                          <a:solidFill>
                            <a:schemeClr val="accent5"/>
                          </a:solidFill>
                          <a:latin typeface="Aileron Light" pitchFamily="2" charset="77"/>
                        </a:defRPr>
                      </a:pPr>
                      <a:t>[VALUE]</a:t>
                    </a:fld>
                    <a:endParaRPr lang="en-US"/>
                  </a:p>
                </c:rich>
              </c:tx>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5"/>
                      </a:solidFill>
                      <a:latin typeface="Aileron Light" pitchFamily="2" charset="77"/>
                      <a:ea typeface="+mn-ea"/>
                      <a:cs typeface="+mn-cs"/>
                    </a:defRPr>
                  </a:pPr>
                  <a:endParaRPr lang="en-US"/>
                </a:p>
              </c:txPr>
              <c:dLblPos val="outEnd"/>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3-FCE3-4E02-A174-A10C79A097C2}"/>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1"/>
                    </a:solidFill>
                    <a:latin typeface="Aileron Light" pitchFamily="2" charset="77"/>
                    <a:ea typeface="+mn-ea"/>
                    <a:cs typeface="+mn-cs"/>
                  </a:defRPr>
                </a:pPr>
                <a:endParaRPr lang="en-US"/>
              </a:p>
            </c:txPr>
            <c:dLblPos val="out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Male</c:v>
                </c:pt>
                <c:pt idx="1">
                  <c:v>Female</c:v>
                </c:pt>
              </c:strCache>
            </c:strRef>
          </c:cat>
          <c:val>
            <c:numRef>
              <c:f>Sheet1!$B$2:$B$3</c:f>
              <c:numCache>
                <c:formatCode>0%</c:formatCode>
                <c:ptCount val="2"/>
                <c:pt idx="0">
                  <c:v>0.68</c:v>
                </c:pt>
                <c:pt idx="1">
                  <c:v>0.32</c:v>
                </c:pt>
              </c:numCache>
            </c:numRef>
          </c:val>
          <c:extLst>
            <c:ext xmlns:c16="http://schemas.microsoft.com/office/drawing/2014/chart" uri="{C3380CC4-5D6E-409C-BE32-E72D297353CC}">
              <c16:uniqueId val="{00000006-FCE3-4E02-A174-A10C79A097C2}"/>
            </c:ext>
          </c:extLst>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0" i="0" u="none" strike="noStrike" kern="1200" cap="none" baseline="0">
                <a:solidFill>
                  <a:schemeClr val="tx1">
                    <a:lumMod val="65000"/>
                    <a:lumOff val="35000"/>
                  </a:schemeClr>
                </a:solidFill>
                <a:latin typeface="Aileron Light" pitchFamily="2" charset="77"/>
                <a:ea typeface="+mn-ea"/>
                <a:cs typeface="+mn-cs"/>
              </a:defRPr>
            </a:pPr>
            <a:r>
              <a:rPr lang="en-US" sz="2200" b="0" i="0" cap="none" dirty="0">
                <a:solidFill>
                  <a:schemeClr val="tx1"/>
                </a:solidFill>
                <a:latin typeface="Aileron Light" pitchFamily="2" charset="77"/>
              </a:rPr>
              <a:t>Virginia</a:t>
            </a:r>
          </a:p>
        </c:rich>
      </c:tx>
      <c:layout/>
      <c:overlay val="0"/>
      <c:spPr>
        <a:noFill/>
        <a:ln>
          <a:noFill/>
        </a:ln>
        <a:effectLst/>
      </c:spPr>
      <c:txPr>
        <a:bodyPr rot="0" spcFirstLastPara="1" vertOverflow="ellipsis" vert="horz" wrap="square" anchor="ctr" anchorCtr="1"/>
        <a:lstStyle/>
        <a:p>
          <a:pPr>
            <a:defRPr sz="2200" b="0" i="0" u="none" strike="noStrike" kern="1200" cap="none" baseline="0">
              <a:solidFill>
                <a:schemeClr val="tx1">
                  <a:lumMod val="65000"/>
                  <a:lumOff val="35000"/>
                </a:schemeClr>
              </a:solidFill>
              <a:latin typeface="Aileron Light" pitchFamily="2" charset="77"/>
              <a:ea typeface="+mn-ea"/>
              <a:cs typeface="+mn-cs"/>
            </a:defRPr>
          </a:pPr>
          <a:endParaRPr lang="en-US"/>
        </a:p>
      </c:txPr>
    </c:title>
    <c:autoTitleDeleted val="0"/>
    <c:plotArea>
      <c:layout/>
      <c:pieChart>
        <c:varyColors val="1"/>
        <c:ser>
          <c:idx val="0"/>
          <c:order val="0"/>
          <c:tx>
            <c:strRef>
              <c:f>Sheet1!$B$1</c:f>
              <c:strCache>
                <c:ptCount val="1"/>
                <c:pt idx="0">
                  <c:v>1C White</c:v>
                </c:pt>
              </c:strCache>
            </c:strRef>
          </c:tx>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5310-499F-89E8-2432EF633149}"/>
              </c:ext>
            </c:extLst>
          </c:dPt>
          <c:dPt>
            <c:idx val="1"/>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5310-499F-89E8-2432EF633149}"/>
              </c:ext>
            </c:extLst>
          </c:dPt>
          <c:dLbls>
            <c:dLbl>
              <c:idx val="0"/>
              <c:layout/>
              <c:tx>
                <c:rich>
                  <a:bodyPr rot="0" spcFirstLastPara="1" vertOverflow="ellipsis" vert="horz" wrap="square" lIns="38100" tIns="19050" rIns="38100" bIns="19050" anchor="ctr" anchorCtr="1">
                    <a:spAutoFit/>
                  </a:bodyPr>
                  <a:lstStyle/>
                  <a:p>
                    <a:pPr>
                      <a:defRPr sz="1400" b="1" i="0" u="none" strike="noStrike" kern="1200" spc="0" baseline="0">
                        <a:solidFill>
                          <a:schemeClr val="accent1"/>
                        </a:solidFill>
                        <a:latin typeface="Aileron Light" pitchFamily="2" charset="77"/>
                        <a:ea typeface="+mn-ea"/>
                        <a:cs typeface="+mn-cs"/>
                      </a:defRPr>
                    </a:pPr>
                    <a:fld id="{21C1DFCB-643D-4759-BC65-F1A2F2CD7C8D}" type="VALUE">
                      <a:rPr lang="en-US"/>
                      <a:pPr>
                        <a:defRPr sz="1400">
                          <a:latin typeface="Aileron Light" pitchFamily="2" charset="77"/>
                        </a:defRPr>
                      </a:pPr>
                      <a:t>[VALUE]</a:t>
                    </a:fld>
                    <a:r>
                      <a:rPr lang="en-US" dirty="0"/>
                      <a:t>%</a:t>
                    </a:r>
                  </a:p>
                </c:rich>
              </c:tx>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1"/>
                      </a:solidFill>
                      <a:latin typeface="Aileron Light" pitchFamily="2" charset="77"/>
                      <a:ea typeface="+mn-ea"/>
                      <a:cs typeface="+mn-cs"/>
                    </a:defRPr>
                  </a:pPr>
                  <a:endParaRPr lang="en-US"/>
                </a:p>
              </c:txPr>
              <c:dLblPos val="outEnd"/>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1-5310-499F-89E8-2432EF633149}"/>
                </c:ext>
              </c:extLst>
            </c:dLbl>
            <c:dLbl>
              <c:idx val="1"/>
              <c:layout/>
              <c:tx>
                <c:rich>
                  <a:bodyPr rot="0" spcFirstLastPara="1" vertOverflow="ellipsis" vert="horz" wrap="square" lIns="38100" tIns="19050" rIns="38100" bIns="19050" anchor="ctr" anchorCtr="1">
                    <a:spAutoFit/>
                  </a:bodyPr>
                  <a:lstStyle/>
                  <a:p>
                    <a:pPr>
                      <a:defRPr sz="1400" b="1" i="0" u="none" strike="noStrike" kern="1200" spc="0" baseline="0">
                        <a:solidFill>
                          <a:schemeClr val="accent5"/>
                        </a:solidFill>
                        <a:latin typeface="Aileron Light" pitchFamily="2" charset="77"/>
                        <a:ea typeface="+mn-ea"/>
                        <a:cs typeface="+mn-cs"/>
                      </a:defRPr>
                    </a:pPr>
                    <a:fld id="{AA11F1C1-1FA7-469C-90DB-B717308CBE38}" type="VALUE">
                      <a:rPr lang="en-US" smtClean="0">
                        <a:solidFill>
                          <a:schemeClr val="accent5"/>
                        </a:solidFill>
                      </a:rPr>
                      <a:pPr>
                        <a:defRPr sz="1400">
                          <a:solidFill>
                            <a:schemeClr val="accent5"/>
                          </a:solidFill>
                          <a:latin typeface="Aileron Light" pitchFamily="2" charset="77"/>
                        </a:defRPr>
                      </a:pPr>
                      <a:t>[VALUE]</a:t>
                    </a:fld>
                    <a:r>
                      <a:rPr lang="en-US" dirty="0">
                        <a:solidFill>
                          <a:schemeClr val="accent5"/>
                        </a:solidFill>
                      </a:rPr>
                      <a:t>%</a:t>
                    </a:r>
                  </a:p>
                </c:rich>
              </c:tx>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5"/>
                      </a:solidFill>
                      <a:latin typeface="Aileron Light" pitchFamily="2" charset="77"/>
                      <a:ea typeface="+mn-ea"/>
                      <a:cs typeface="+mn-cs"/>
                    </a:defRPr>
                  </a:pPr>
                  <a:endParaRPr lang="en-US"/>
                </a:p>
              </c:txPr>
              <c:dLblPos val="outEnd"/>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3-5310-499F-89E8-2432EF633149}"/>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1"/>
                    </a:solidFill>
                    <a:latin typeface="Aileron Light" pitchFamily="2" charset="77"/>
                    <a:ea typeface="+mn-ea"/>
                    <a:cs typeface="+mn-cs"/>
                  </a:defRPr>
                </a:pPr>
                <a:endParaRPr lang="en-US"/>
              </a:p>
            </c:txPr>
            <c:dLblPos val="out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Male</c:v>
                </c:pt>
                <c:pt idx="1">
                  <c:v>Female</c:v>
                </c:pt>
              </c:strCache>
            </c:strRef>
          </c:cat>
          <c:val>
            <c:numRef>
              <c:f>Sheet1!$B$2:$B$3</c:f>
              <c:numCache>
                <c:formatCode>General</c:formatCode>
                <c:ptCount val="2"/>
                <c:pt idx="0">
                  <c:v>66</c:v>
                </c:pt>
                <c:pt idx="1">
                  <c:v>34</c:v>
                </c:pt>
              </c:numCache>
            </c:numRef>
          </c:val>
          <c:extLst>
            <c:ext xmlns:c16="http://schemas.microsoft.com/office/drawing/2014/chart" uri="{C3380CC4-5D6E-409C-BE32-E72D297353CC}">
              <c16:uniqueId val="{00000006-5310-499F-89E8-2432EF633149}"/>
            </c:ext>
          </c:extLst>
        </c:ser>
        <c:dLbls>
          <c:dLblPos val="outEnd"/>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USA % Race</c:v>
                </c:pt>
              </c:strCache>
            </c:strRef>
          </c:tx>
          <c:spPr>
            <a:solidFill>
              <a:srgbClr val="FF0000"/>
            </a:solidFill>
            <a:ln>
              <a:noFill/>
            </a:ln>
            <a:effectLst/>
          </c:spPr>
          <c:invertIfNegative val="0"/>
          <c:cat>
            <c:strRef>
              <c:f>Sheet1!$A$2:$A$4</c:f>
              <c:strCache>
                <c:ptCount val="3"/>
                <c:pt idx="0">
                  <c:v>White</c:v>
                </c:pt>
                <c:pt idx="1">
                  <c:v>Black</c:v>
                </c:pt>
                <c:pt idx="2">
                  <c:v>Other</c:v>
                </c:pt>
              </c:strCache>
            </c:strRef>
          </c:cat>
          <c:val>
            <c:numRef>
              <c:f>Sheet1!$B$2:$B$4</c:f>
              <c:numCache>
                <c:formatCode>0.0%</c:formatCode>
                <c:ptCount val="3"/>
                <c:pt idx="0">
                  <c:v>0.73</c:v>
                </c:pt>
                <c:pt idx="1">
                  <c:v>0.127</c:v>
                </c:pt>
                <c:pt idx="2">
                  <c:v>0.14299999999999999</c:v>
                </c:pt>
              </c:numCache>
            </c:numRef>
          </c:val>
          <c:extLst>
            <c:ext xmlns:c16="http://schemas.microsoft.com/office/drawing/2014/chart" uri="{C3380CC4-5D6E-409C-BE32-E72D297353CC}">
              <c16:uniqueId val="{00000000-5770-4CB8-855A-71EEB2226D25}"/>
            </c:ext>
          </c:extLst>
        </c:ser>
        <c:ser>
          <c:idx val="1"/>
          <c:order val="1"/>
          <c:tx>
            <c:strRef>
              <c:f>Sheet1!$C$1</c:f>
              <c:strCache>
                <c:ptCount val="1"/>
                <c:pt idx="0">
                  <c:v>USA % OD Deaths</c:v>
                </c:pt>
              </c:strCache>
            </c:strRef>
          </c:tx>
          <c:spPr>
            <a:solidFill>
              <a:srgbClr val="FFB7B7"/>
            </a:solidFill>
            <a:ln>
              <a:noFill/>
            </a:ln>
            <a:effectLst/>
          </c:spPr>
          <c:invertIfNegative val="0"/>
          <c:cat>
            <c:strRef>
              <c:f>Sheet1!$A$2:$A$4</c:f>
              <c:strCache>
                <c:ptCount val="3"/>
                <c:pt idx="0">
                  <c:v>White</c:v>
                </c:pt>
                <c:pt idx="1">
                  <c:v>Black</c:v>
                </c:pt>
                <c:pt idx="2">
                  <c:v>Other</c:v>
                </c:pt>
              </c:strCache>
            </c:strRef>
          </c:cat>
          <c:val>
            <c:numRef>
              <c:f>Sheet1!$C$2:$C$4</c:f>
              <c:numCache>
                <c:formatCode>0.0%</c:formatCode>
                <c:ptCount val="3"/>
                <c:pt idx="0">
                  <c:v>0.84899999999999998</c:v>
                </c:pt>
                <c:pt idx="1">
                  <c:v>0.129</c:v>
                </c:pt>
                <c:pt idx="2">
                  <c:v>2.1999999999999999E-2</c:v>
                </c:pt>
              </c:numCache>
            </c:numRef>
          </c:val>
          <c:extLst>
            <c:ext xmlns:c16="http://schemas.microsoft.com/office/drawing/2014/chart" uri="{C3380CC4-5D6E-409C-BE32-E72D297353CC}">
              <c16:uniqueId val="{00000001-5770-4CB8-855A-71EEB2226D25}"/>
            </c:ext>
          </c:extLst>
        </c:ser>
        <c:ser>
          <c:idx val="2"/>
          <c:order val="2"/>
          <c:tx>
            <c:strRef>
              <c:f>Sheet1!$D$1</c:f>
              <c:strCache>
                <c:ptCount val="1"/>
                <c:pt idx="0">
                  <c:v>Virginia % Race</c:v>
                </c:pt>
              </c:strCache>
            </c:strRef>
          </c:tx>
          <c:spPr>
            <a:solidFill>
              <a:schemeClr val="accent5"/>
            </a:solidFill>
            <a:ln>
              <a:noFill/>
            </a:ln>
            <a:effectLst/>
          </c:spPr>
          <c:invertIfNegative val="0"/>
          <c:cat>
            <c:strRef>
              <c:f>Sheet1!$A$2:$A$4</c:f>
              <c:strCache>
                <c:ptCount val="3"/>
                <c:pt idx="0">
                  <c:v>White</c:v>
                </c:pt>
                <c:pt idx="1">
                  <c:v>Black</c:v>
                </c:pt>
                <c:pt idx="2">
                  <c:v>Other</c:v>
                </c:pt>
              </c:strCache>
            </c:strRef>
          </c:cat>
          <c:val>
            <c:numRef>
              <c:f>Sheet1!$D$2:$D$4</c:f>
              <c:numCache>
                <c:formatCode>0.0%</c:formatCode>
                <c:ptCount val="3"/>
                <c:pt idx="0">
                  <c:v>0.67600000000000005</c:v>
                </c:pt>
                <c:pt idx="1">
                  <c:v>0.19</c:v>
                </c:pt>
                <c:pt idx="2">
                  <c:v>0.13400000000000001</c:v>
                </c:pt>
              </c:numCache>
            </c:numRef>
          </c:val>
          <c:extLst>
            <c:ext xmlns:c16="http://schemas.microsoft.com/office/drawing/2014/chart" uri="{C3380CC4-5D6E-409C-BE32-E72D297353CC}">
              <c16:uniqueId val="{00000002-5770-4CB8-855A-71EEB2226D25}"/>
            </c:ext>
          </c:extLst>
        </c:ser>
        <c:ser>
          <c:idx val="3"/>
          <c:order val="3"/>
          <c:tx>
            <c:strRef>
              <c:f>Sheet1!$E$1</c:f>
              <c:strCache>
                <c:ptCount val="1"/>
                <c:pt idx="0">
                  <c:v>Virginia % OD Deaths</c:v>
                </c:pt>
              </c:strCache>
            </c:strRef>
          </c:tx>
          <c:spPr>
            <a:solidFill>
              <a:srgbClr val="C6DCF0"/>
            </a:solidFill>
            <a:ln>
              <a:noFill/>
            </a:ln>
            <a:effectLst/>
          </c:spPr>
          <c:invertIfNegative val="0"/>
          <c:cat>
            <c:strRef>
              <c:f>Sheet1!$A$2:$A$4</c:f>
              <c:strCache>
                <c:ptCount val="3"/>
                <c:pt idx="0">
                  <c:v>White</c:v>
                </c:pt>
                <c:pt idx="1">
                  <c:v>Black</c:v>
                </c:pt>
                <c:pt idx="2">
                  <c:v>Other</c:v>
                </c:pt>
              </c:strCache>
            </c:strRef>
          </c:cat>
          <c:val>
            <c:numRef>
              <c:f>Sheet1!$E$2:$E$4</c:f>
              <c:numCache>
                <c:formatCode>0.0%</c:formatCode>
                <c:ptCount val="3"/>
                <c:pt idx="0">
                  <c:v>0.78300000000000003</c:v>
                </c:pt>
                <c:pt idx="1">
                  <c:v>0.191</c:v>
                </c:pt>
                <c:pt idx="2">
                  <c:v>2.5999999999999999E-2</c:v>
                </c:pt>
              </c:numCache>
            </c:numRef>
          </c:val>
          <c:extLst>
            <c:ext xmlns:c16="http://schemas.microsoft.com/office/drawing/2014/chart" uri="{C3380CC4-5D6E-409C-BE32-E72D297353CC}">
              <c16:uniqueId val="{00000003-5770-4CB8-855A-71EEB2226D25}"/>
            </c:ext>
          </c:extLst>
        </c:ser>
        <c:dLbls>
          <c:showLegendKey val="0"/>
          <c:showVal val="0"/>
          <c:showCatName val="0"/>
          <c:showSerName val="0"/>
          <c:showPercent val="0"/>
          <c:showBubbleSize val="0"/>
        </c:dLbls>
        <c:gapWidth val="219"/>
        <c:overlap val="-27"/>
        <c:axId val="535089663"/>
        <c:axId val="539981263"/>
      </c:barChart>
      <c:catAx>
        <c:axId val="535089663"/>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solidFill>
                    <a:latin typeface="Aileron Light" panose="00000400000000000000" pitchFamily="50" charset="0"/>
                    <a:ea typeface="+mn-ea"/>
                    <a:cs typeface="+mn-cs"/>
                  </a:defRPr>
                </a:pPr>
                <a:r>
                  <a:rPr lang="en-US"/>
                  <a:t>Race</a:t>
                </a:r>
              </a:p>
            </c:rich>
          </c:tx>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ileron Light" panose="00000400000000000000" pitchFamily="50" charset="0"/>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ileron Light" panose="00000400000000000000" pitchFamily="50" charset="0"/>
                <a:ea typeface="+mn-ea"/>
                <a:cs typeface="+mn-cs"/>
              </a:defRPr>
            </a:pPr>
            <a:endParaRPr lang="en-US"/>
          </a:p>
        </c:txPr>
        <c:crossAx val="539981263"/>
        <c:crosses val="autoZero"/>
        <c:auto val="1"/>
        <c:lblAlgn val="ctr"/>
        <c:lblOffset val="100"/>
        <c:noMultiLvlLbl val="0"/>
      </c:catAx>
      <c:valAx>
        <c:axId val="539981263"/>
        <c:scaling>
          <c:orientation val="minMax"/>
          <c:max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solidFill>
                    <a:latin typeface="Aileron Light" panose="00000400000000000000" pitchFamily="50" charset="0"/>
                    <a:ea typeface="+mn-ea"/>
                    <a:cs typeface="+mn-cs"/>
                  </a:defRPr>
                </a:pPr>
                <a:r>
                  <a:rPr lang="en-US"/>
                  <a:t>Percent of Population</a:t>
                </a:r>
              </a:p>
            </c:rich>
          </c:tx>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solidFill>
                  <a:latin typeface="Aileron Light" panose="00000400000000000000" pitchFamily="50" charset="0"/>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Aileron Light" panose="00000400000000000000" pitchFamily="50" charset="0"/>
                <a:ea typeface="+mn-ea"/>
                <a:cs typeface="+mn-cs"/>
              </a:defRPr>
            </a:pPr>
            <a:endParaRPr lang="en-US"/>
          </a:p>
        </c:txPr>
        <c:crossAx val="535089663"/>
        <c:crosses val="autoZero"/>
        <c:crossBetween val="between"/>
        <c:majorUnit val="0.25"/>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ileron Light" panose="00000400000000000000" pitchFamily="50" charset="0"/>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solidFill>
            <a:schemeClr val="tx1"/>
          </a:solidFill>
          <a:latin typeface="Aileron Light" panose="00000400000000000000" pitchFamily="50" charset="0"/>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Virginia</c:v>
                </c:pt>
              </c:strCache>
            </c:strRef>
          </c:tx>
          <c:spPr>
            <a:ln w="28575" cap="rnd">
              <a:solidFill>
                <a:schemeClr val="accent5"/>
              </a:solidFill>
              <a:round/>
            </a:ln>
            <a:effectLst/>
          </c:spPr>
          <c:marker>
            <c:symbol val="none"/>
          </c:marker>
          <c:cat>
            <c:numRef>
              <c:f>Sheet1!$A$2:$A$6</c:f>
              <c:numCache>
                <c:formatCode>General</c:formatCode>
                <c:ptCount val="5"/>
                <c:pt idx="0">
                  <c:v>2013</c:v>
                </c:pt>
                <c:pt idx="1">
                  <c:v>2014</c:v>
                </c:pt>
                <c:pt idx="2">
                  <c:v>2015</c:v>
                </c:pt>
                <c:pt idx="3">
                  <c:v>2016</c:v>
                </c:pt>
                <c:pt idx="4">
                  <c:v>2017</c:v>
                </c:pt>
              </c:numCache>
            </c:numRef>
          </c:cat>
          <c:val>
            <c:numRef>
              <c:f>Sheet1!$B$2:$B$6</c:f>
              <c:numCache>
                <c:formatCode>General</c:formatCode>
                <c:ptCount val="5"/>
                <c:pt idx="0">
                  <c:v>16</c:v>
                </c:pt>
                <c:pt idx="1">
                  <c:v>26</c:v>
                </c:pt>
                <c:pt idx="2">
                  <c:v>33.9</c:v>
                </c:pt>
                <c:pt idx="3">
                  <c:v>48.3</c:v>
                </c:pt>
                <c:pt idx="4">
                  <c:v>53.9</c:v>
                </c:pt>
              </c:numCache>
            </c:numRef>
          </c:val>
          <c:smooth val="0"/>
          <c:extLst>
            <c:ext xmlns:c16="http://schemas.microsoft.com/office/drawing/2014/chart" uri="{C3380CC4-5D6E-409C-BE32-E72D297353CC}">
              <c16:uniqueId val="{00000000-C83C-45D9-B91F-866E40192693}"/>
            </c:ext>
          </c:extLst>
        </c:ser>
        <c:ser>
          <c:idx val="1"/>
          <c:order val="1"/>
          <c:tx>
            <c:strRef>
              <c:f>Sheet1!$C$1</c:f>
              <c:strCache>
                <c:ptCount val="1"/>
                <c:pt idx="0">
                  <c:v>One Care</c:v>
                </c:pt>
              </c:strCache>
            </c:strRef>
          </c:tx>
          <c:spPr>
            <a:ln w="28575" cap="rnd">
              <a:solidFill>
                <a:schemeClr val="accent4"/>
              </a:solidFill>
              <a:round/>
            </a:ln>
            <a:effectLst/>
          </c:spPr>
          <c:marker>
            <c:symbol val="none"/>
          </c:marker>
          <c:cat>
            <c:numRef>
              <c:f>Sheet1!$A$2:$A$6</c:f>
              <c:numCache>
                <c:formatCode>General</c:formatCode>
                <c:ptCount val="5"/>
                <c:pt idx="0">
                  <c:v>2013</c:v>
                </c:pt>
                <c:pt idx="1">
                  <c:v>2014</c:v>
                </c:pt>
                <c:pt idx="2">
                  <c:v>2015</c:v>
                </c:pt>
                <c:pt idx="3">
                  <c:v>2016</c:v>
                </c:pt>
                <c:pt idx="4">
                  <c:v>2017</c:v>
                </c:pt>
              </c:numCache>
            </c:numRef>
          </c:cat>
          <c:val>
            <c:numRef>
              <c:f>Sheet1!$C$2:$C$6</c:f>
              <c:numCache>
                <c:formatCode>General</c:formatCode>
                <c:ptCount val="5"/>
                <c:pt idx="0">
                  <c:v>24</c:v>
                </c:pt>
                <c:pt idx="1">
                  <c:v>28.9</c:v>
                </c:pt>
                <c:pt idx="2">
                  <c:v>40.1</c:v>
                </c:pt>
                <c:pt idx="3">
                  <c:v>33.200000000000003</c:v>
                </c:pt>
                <c:pt idx="4">
                  <c:v>50</c:v>
                </c:pt>
              </c:numCache>
            </c:numRef>
          </c:val>
          <c:smooth val="0"/>
          <c:extLst>
            <c:ext xmlns:c16="http://schemas.microsoft.com/office/drawing/2014/chart" uri="{C3380CC4-5D6E-409C-BE32-E72D297353CC}">
              <c16:uniqueId val="{00000001-C83C-45D9-B91F-866E40192693}"/>
            </c:ext>
          </c:extLst>
        </c:ser>
        <c:dLbls>
          <c:showLegendKey val="0"/>
          <c:showVal val="0"/>
          <c:showCatName val="0"/>
          <c:showSerName val="0"/>
          <c:showPercent val="0"/>
          <c:showBubbleSize val="0"/>
        </c:dLbls>
        <c:smooth val="0"/>
        <c:axId val="124711087"/>
        <c:axId val="119730367"/>
      </c:lineChart>
      <c:catAx>
        <c:axId val="124711087"/>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solidFill>
                    <a:latin typeface="Aileron Light" panose="00000400000000000000" pitchFamily="50" charset="0"/>
                    <a:ea typeface="+mn-ea"/>
                    <a:cs typeface="+mn-cs"/>
                  </a:defRPr>
                </a:pPr>
                <a:r>
                  <a:rPr lang="en-US"/>
                  <a:t>Year</a:t>
                </a:r>
              </a:p>
            </c:rich>
          </c:tx>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ileron Light" panose="00000400000000000000" pitchFamily="50" charset="0"/>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ileron Light" panose="00000400000000000000" pitchFamily="50" charset="0"/>
                <a:ea typeface="+mn-ea"/>
                <a:cs typeface="+mn-cs"/>
              </a:defRPr>
            </a:pPr>
            <a:endParaRPr lang="en-US"/>
          </a:p>
        </c:txPr>
        <c:crossAx val="119730367"/>
        <c:crosses val="autoZero"/>
        <c:auto val="1"/>
        <c:lblAlgn val="ctr"/>
        <c:lblOffset val="100"/>
        <c:noMultiLvlLbl val="0"/>
      </c:catAx>
      <c:valAx>
        <c:axId val="11973036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solidFill>
                    <a:latin typeface="Aileron Light" panose="00000400000000000000" pitchFamily="50" charset="0"/>
                    <a:ea typeface="+mn-ea"/>
                    <a:cs typeface="+mn-cs"/>
                  </a:defRPr>
                </a:pPr>
                <a:r>
                  <a:rPr lang="en-US"/>
                  <a:t>Rate per 100,000 Population</a:t>
                </a:r>
              </a:p>
            </c:rich>
          </c:tx>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solidFill>
                  <a:latin typeface="Aileron Light" panose="00000400000000000000" pitchFamily="50" charset="0"/>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Aileron Light" panose="00000400000000000000" pitchFamily="50" charset="0"/>
                <a:ea typeface="+mn-ea"/>
                <a:cs typeface="+mn-cs"/>
              </a:defRPr>
            </a:pPr>
            <a:endParaRPr lang="en-US"/>
          </a:p>
        </c:txPr>
        <c:crossAx val="124711087"/>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ileron Light" panose="00000400000000000000" pitchFamily="50" charset="0"/>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solidFill>
            <a:schemeClr val="tx1"/>
          </a:solidFill>
          <a:latin typeface="Aileron Light" panose="00000400000000000000" pitchFamily="50"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1"/>
          <c:tx>
            <c:strRef>
              <c:f>Sheet1!$C$1</c:f>
              <c:strCache>
                <c:ptCount val="1"/>
                <c:pt idx="0">
                  <c:v>Virginia</c:v>
                </c:pt>
              </c:strCache>
            </c:strRef>
          </c:tx>
          <c:spPr>
            <a:solidFill>
              <a:schemeClr val="accent5"/>
            </a:solidFill>
            <a:ln>
              <a:noFill/>
            </a:ln>
            <a:effectLst/>
          </c:spPr>
          <c:invertIfNegative val="0"/>
          <c:cat>
            <c:strRef>
              <c:f>Sheet1!$A$2:$A$9</c:f>
              <c:strCache>
                <c:ptCount val="8"/>
                <c:pt idx="0">
                  <c:v>0-14</c:v>
                </c:pt>
                <c:pt idx="1">
                  <c:v>15-24</c:v>
                </c:pt>
                <c:pt idx="2">
                  <c:v>25-34</c:v>
                </c:pt>
                <c:pt idx="3">
                  <c:v>35-44</c:v>
                </c:pt>
                <c:pt idx="4">
                  <c:v>45-54</c:v>
                </c:pt>
                <c:pt idx="5">
                  <c:v>55-64</c:v>
                </c:pt>
                <c:pt idx="6">
                  <c:v>65-74</c:v>
                </c:pt>
                <c:pt idx="7">
                  <c:v>75+</c:v>
                </c:pt>
              </c:strCache>
            </c:strRef>
          </c:cat>
          <c:val>
            <c:numRef>
              <c:f>Sheet1!$C$2:$C$9</c:f>
              <c:numCache>
                <c:formatCode>0.0%</c:formatCode>
                <c:ptCount val="8"/>
                <c:pt idx="0">
                  <c:v>0.185</c:v>
                </c:pt>
                <c:pt idx="1">
                  <c:v>0.13500000000000001</c:v>
                </c:pt>
                <c:pt idx="2">
                  <c:v>0.13900000000000001</c:v>
                </c:pt>
                <c:pt idx="3">
                  <c:v>0.13100000000000001</c:v>
                </c:pt>
                <c:pt idx="4" formatCode="0.00%">
                  <c:v>0.14000000000000001</c:v>
                </c:pt>
                <c:pt idx="5" formatCode="0.00%">
                  <c:v>0.127</c:v>
                </c:pt>
                <c:pt idx="6" formatCode="0.00%">
                  <c:v>8.4000000000000005E-2</c:v>
                </c:pt>
                <c:pt idx="7" formatCode="0.00%">
                  <c:v>5.8000000000000003E-2</c:v>
                </c:pt>
              </c:numCache>
            </c:numRef>
          </c:val>
          <c:extLst>
            <c:ext xmlns:c16="http://schemas.microsoft.com/office/drawing/2014/chart" uri="{C3380CC4-5D6E-409C-BE32-E72D297353CC}">
              <c16:uniqueId val="{00000000-7722-419D-8034-F7400EE30F6B}"/>
            </c:ext>
          </c:extLst>
        </c:ser>
        <c:ser>
          <c:idx val="2"/>
          <c:order val="2"/>
          <c:tx>
            <c:strRef>
              <c:f>Sheet1!$D$1</c:f>
              <c:strCache>
                <c:ptCount val="1"/>
                <c:pt idx="0">
                  <c:v>One Care</c:v>
                </c:pt>
              </c:strCache>
            </c:strRef>
          </c:tx>
          <c:spPr>
            <a:solidFill>
              <a:schemeClr val="accent4"/>
            </a:solidFill>
            <a:ln>
              <a:noFill/>
            </a:ln>
            <a:effectLst/>
          </c:spPr>
          <c:invertIfNegative val="0"/>
          <c:cat>
            <c:strRef>
              <c:f>Sheet1!$A$2:$A$9</c:f>
              <c:strCache>
                <c:ptCount val="8"/>
                <c:pt idx="0">
                  <c:v>0-14</c:v>
                </c:pt>
                <c:pt idx="1">
                  <c:v>15-24</c:v>
                </c:pt>
                <c:pt idx="2">
                  <c:v>25-34</c:v>
                </c:pt>
                <c:pt idx="3">
                  <c:v>35-44</c:v>
                </c:pt>
                <c:pt idx="4">
                  <c:v>45-54</c:v>
                </c:pt>
                <c:pt idx="5">
                  <c:v>55-64</c:v>
                </c:pt>
                <c:pt idx="6">
                  <c:v>65-74</c:v>
                </c:pt>
                <c:pt idx="7">
                  <c:v>75+</c:v>
                </c:pt>
              </c:strCache>
            </c:strRef>
          </c:cat>
          <c:val>
            <c:numRef>
              <c:f>Sheet1!$D$2:$D$9</c:f>
              <c:numCache>
                <c:formatCode>0.00%</c:formatCode>
                <c:ptCount val="8"/>
                <c:pt idx="0">
                  <c:v>0.151</c:v>
                </c:pt>
                <c:pt idx="1">
                  <c:v>0.153</c:v>
                </c:pt>
                <c:pt idx="2">
                  <c:v>0.11600000000000001</c:v>
                </c:pt>
                <c:pt idx="3">
                  <c:v>0.11799999999999999</c:v>
                </c:pt>
                <c:pt idx="4">
                  <c:v>0.13500000000000001</c:v>
                </c:pt>
                <c:pt idx="5">
                  <c:v>0.14000000000000001</c:v>
                </c:pt>
                <c:pt idx="6">
                  <c:v>0.108</c:v>
                </c:pt>
                <c:pt idx="7">
                  <c:v>7.8E-2</c:v>
                </c:pt>
              </c:numCache>
            </c:numRef>
          </c:val>
          <c:extLst>
            <c:ext xmlns:c16="http://schemas.microsoft.com/office/drawing/2014/chart" uri="{C3380CC4-5D6E-409C-BE32-E72D297353CC}">
              <c16:uniqueId val="{00000000-046B-4DB8-A2E1-DF76A704A93A}"/>
            </c:ext>
          </c:extLst>
        </c:ser>
        <c:dLbls>
          <c:showLegendKey val="0"/>
          <c:showVal val="0"/>
          <c:showCatName val="0"/>
          <c:showSerName val="0"/>
          <c:showPercent val="0"/>
          <c:showBubbleSize val="0"/>
        </c:dLbls>
        <c:gapWidth val="100"/>
        <c:axId val="120888095"/>
        <c:axId val="44628127"/>
      </c:barChart>
      <c:lineChart>
        <c:grouping val="standard"/>
        <c:varyColors val="0"/>
        <c:ser>
          <c:idx val="0"/>
          <c:order val="0"/>
          <c:tx>
            <c:strRef>
              <c:f>Sheet1!$B$1</c:f>
              <c:strCache>
                <c:ptCount val="1"/>
                <c:pt idx="0">
                  <c:v>USA</c:v>
                </c:pt>
              </c:strCache>
            </c:strRef>
          </c:tx>
          <c:spPr>
            <a:ln w="31750" cap="rnd">
              <a:solidFill>
                <a:srgbClr val="FF0000"/>
              </a:solidFill>
              <a:round/>
            </a:ln>
            <a:effectLst/>
          </c:spPr>
          <c:marker>
            <c:symbol val="none"/>
          </c:marker>
          <c:cat>
            <c:strRef>
              <c:f>Sheet1!$A$2:$A$9</c:f>
              <c:strCache>
                <c:ptCount val="8"/>
                <c:pt idx="0">
                  <c:v>0-14</c:v>
                </c:pt>
                <c:pt idx="1">
                  <c:v>15-24</c:v>
                </c:pt>
                <c:pt idx="2">
                  <c:v>25-34</c:v>
                </c:pt>
                <c:pt idx="3">
                  <c:v>35-44</c:v>
                </c:pt>
                <c:pt idx="4">
                  <c:v>45-54</c:v>
                </c:pt>
                <c:pt idx="5">
                  <c:v>55-64</c:v>
                </c:pt>
                <c:pt idx="6">
                  <c:v>65-74</c:v>
                </c:pt>
                <c:pt idx="7">
                  <c:v>75+</c:v>
                </c:pt>
              </c:strCache>
            </c:strRef>
          </c:cat>
          <c:val>
            <c:numRef>
              <c:f>Sheet1!$B$2:$B$9</c:f>
              <c:numCache>
                <c:formatCode>0.00%</c:formatCode>
                <c:ptCount val="8"/>
                <c:pt idx="0" formatCode="0.0%">
                  <c:v>0.191</c:v>
                </c:pt>
                <c:pt idx="1">
                  <c:v>0.13600000000000001</c:v>
                </c:pt>
                <c:pt idx="2" formatCode="0.0%">
                  <c:v>0.13700000000000001</c:v>
                </c:pt>
                <c:pt idx="3" formatCode="0.0%">
                  <c:v>0.127</c:v>
                </c:pt>
                <c:pt idx="4" formatCode="0.0%">
                  <c:v>0.13400000000000001</c:v>
                </c:pt>
                <c:pt idx="5" formatCode="0.0%">
                  <c:v>0.127</c:v>
                </c:pt>
                <c:pt idx="6" formatCode="0.0%">
                  <c:v>8.5999999999999993E-2</c:v>
                </c:pt>
                <c:pt idx="7" formatCode="0.0%">
                  <c:v>6.3E-2</c:v>
                </c:pt>
              </c:numCache>
            </c:numRef>
          </c:val>
          <c:smooth val="0"/>
          <c:extLst>
            <c:ext xmlns:c16="http://schemas.microsoft.com/office/drawing/2014/chart" uri="{C3380CC4-5D6E-409C-BE32-E72D297353CC}">
              <c16:uniqueId val="{00000000-0716-4B41-AC41-8E675FE73665}"/>
            </c:ext>
          </c:extLst>
        </c:ser>
        <c:dLbls>
          <c:showLegendKey val="0"/>
          <c:showVal val="0"/>
          <c:showCatName val="0"/>
          <c:showSerName val="0"/>
          <c:showPercent val="0"/>
          <c:showBubbleSize val="0"/>
        </c:dLbls>
        <c:marker val="1"/>
        <c:smooth val="0"/>
        <c:axId val="120888095"/>
        <c:axId val="44628127"/>
      </c:lineChart>
      <c:catAx>
        <c:axId val="120888095"/>
        <c:scaling>
          <c:orientation val="minMax"/>
        </c:scaling>
        <c:delete val="0"/>
        <c:axPos val="b"/>
        <c:title>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ileron Light" pitchFamily="2" charset="77"/>
                  <a:ea typeface="+mn-ea"/>
                  <a:cs typeface="+mn-cs"/>
                </a:defRPr>
              </a:pPr>
              <a:endParaRPr lang="en-US"/>
            </a:p>
          </c:txPr>
        </c:title>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ileron Light" pitchFamily="2" charset="77"/>
                <a:ea typeface="+mn-ea"/>
                <a:cs typeface="+mn-cs"/>
              </a:defRPr>
            </a:pPr>
            <a:endParaRPr lang="en-US"/>
          </a:p>
        </c:txPr>
        <c:crossAx val="44628127"/>
        <c:crosses val="autoZero"/>
        <c:auto val="1"/>
        <c:lblAlgn val="ctr"/>
        <c:lblOffset val="100"/>
        <c:noMultiLvlLbl val="0"/>
      </c:catAx>
      <c:valAx>
        <c:axId val="44628127"/>
        <c:scaling>
          <c:orientation val="minMax"/>
          <c:max val="0.25"/>
        </c:scaling>
        <c:delete val="0"/>
        <c:axPos val="l"/>
        <c:majorGridlines>
          <c:spPr>
            <a:ln w="9525" cap="flat" cmpd="sng" algn="ctr">
              <a:solidFill>
                <a:schemeClr val="tx2">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solidFill>
                    <a:latin typeface="Aileron Light" pitchFamily="2" charset="77"/>
                    <a:ea typeface="+mn-ea"/>
                    <a:cs typeface="+mn-cs"/>
                  </a:defRPr>
                </a:pPr>
                <a:r>
                  <a:rPr lang="en-US"/>
                  <a:t>Percent of Total Population</a:t>
                </a:r>
              </a:p>
            </c:rich>
          </c:tx>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solidFill>
                  <a:latin typeface="Aileron Light" pitchFamily="2" charset="77"/>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Aileron Light" pitchFamily="2" charset="77"/>
                <a:ea typeface="+mn-ea"/>
                <a:cs typeface="+mn-cs"/>
              </a:defRPr>
            </a:pPr>
            <a:endParaRPr lang="en-US"/>
          </a:p>
        </c:txPr>
        <c:crossAx val="120888095"/>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ileron Light" pitchFamily="2" charset="77"/>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b="0" i="0">
          <a:solidFill>
            <a:schemeClr val="tx1"/>
          </a:solidFill>
          <a:latin typeface="Aileron Light" pitchFamily="2" charset="77"/>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USA Population %</c:v>
                </c:pt>
              </c:strCache>
            </c:strRef>
          </c:tx>
          <c:spPr>
            <a:solidFill>
              <a:srgbClr val="FF0000"/>
            </a:solidFill>
            <a:ln>
              <a:noFill/>
            </a:ln>
            <a:effectLst/>
          </c:spPr>
          <c:invertIfNegative val="0"/>
          <c:cat>
            <c:strRef>
              <c:f>Sheet1!$A$2:$A$8</c:f>
              <c:strCache>
                <c:ptCount val="7"/>
                <c:pt idx="0">
                  <c:v>0-14</c:v>
                </c:pt>
                <c:pt idx="1">
                  <c:v>15-24</c:v>
                </c:pt>
                <c:pt idx="2">
                  <c:v>25-34</c:v>
                </c:pt>
                <c:pt idx="3">
                  <c:v>35-44</c:v>
                </c:pt>
                <c:pt idx="4">
                  <c:v>45-54</c:v>
                </c:pt>
                <c:pt idx="5">
                  <c:v>55-64</c:v>
                </c:pt>
                <c:pt idx="6">
                  <c:v>65-74</c:v>
                </c:pt>
              </c:strCache>
            </c:strRef>
          </c:cat>
          <c:val>
            <c:numRef>
              <c:f>Sheet1!$B$2:$B$8</c:f>
              <c:numCache>
                <c:formatCode>0.0%</c:formatCode>
                <c:ptCount val="7"/>
                <c:pt idx="0">
                  <c:v>0.191</c:v>
                </c:pt>
                <c:pt idx="1">
                  <c:v>0.13600000000000001</c:v>
                </c:pt>
                <c:pt idx="2">
                  <c:v>0.13700000000000001</c:v>
                </c:pt>
                <c:pt idx="3">
                  <c:v>0.127</c:v>
                </c:pt>
                <c:pt idx="4">
                  <c:v>0.13400000000000001</c:v>
                </c:pt>
                <c:pt idx="5">
                  <c:v>0.127</c:v>
                </c:pt>
                <c:pt idx="6">
                  <c:v>0.14899999999999999</c:v>
                </c:pt>
              </c:numCache>
            </c:numRef>
          </c:val>
          <c:extLst>
            <c:ext xmlns:c16="http://schemas.microsoft.com/office/drawing/2014/chart" uri="{C3380CC4-5D6E-409C-BE32-E72D297353CC}">
              <c16:uniqueId val="{00000000-0716-4B41-AC41-8E675FE73665}"/>
            </c:ext>
          </c:extLst>
        </c:ser>
        <c:ser>
          <c:idx val="1"/>
          <c:order val="1"/>
          <c:tx>
            <c:strRef>
              <c:f>Sheet1!$C$1</c:f>
              <c:strCache>
                <c:ptCount val="1"/>
                <c:pt idx="0">
                  <c:v>Virginia Population %</c:v>
                </c:pt>
              </c:strCache>
            </c:strRef>
          </c:tx>
          <c:spPr>
            <a:solidFill>
              <a:schemeClr val="accent5"/>
            </a:solidFill>
            <a:ln>
              <a:noFill/>
            </a:ln>
            <a:effectLst/>
          </c:spPr>
          <c:invertIfNegative val="0"/>
          <c:cat>
            <c:strRef>
              <c:f>Sheet1!$A$2:$A$8</c:f>
              <c:strCache>
                <c:ptCount val="7"/>
                <c:pt idx="0">
                  <c:v>0-14</c:v>
                </c:pt>
                <c:pt idx="1">
                  <c:v>15-24</c:v>
                </c:pt>
                <c:pt idx="2">
                  <c:v>25-34</c:v>
                </c:pt>
                <c:pt idx="3">
                  <c:v>35-44</c:v>
                </c:pt>
                <c:pt idx="4">
                  <c:v>45-54</c:v>
                </c:pt>
                <c:pt idx="5">
                  <c:v>55-64</c:v>
                </c:pt>
                <c:pt idx="6">
                  <c:v>65-74</c:v>
                </c:pt>
              </c:strCache>
            </c:strRef>
          </c:cat>
          <c:val>
            <c:numRef>
              <c:f>Sheet1!$C$2:$C$8</c:f>
              <c:numCache>
                <c:formatCode>0.0%</c:formatCode>
                <c:ptCount val="7"/>
                <c:pt idx="0">
                  <c:v>0.185</c:v>
                </c:pt>
                <c:pt idx="1">
                  <c:v>0.13500000000000001</c:v>
                </c:pt>
                <c:pt idx="2">
                  <c:v>0.13900000000000001</c:v>
                </c:pt>
                <c:pt idx="3">
                  <c:v>0.13100000000000001</c:v>
                </c:pt>
                <c:pt idx="4">
                  <c:v>0.14000000000000001</c:v>
                </c:pt>
                <c:pt idx="5">
                  <c:v>0.127</c:v>
                </c:pt>
                <c:pt idx="6">
                  <c:v>0.14199999999999999</c:v>
                </c:pt>
              </c:numCache>
            </c:numRef>
          </c:val>
          <c:extLst>
            <c:ext xmlns:c16="http://schemas.microsoft.com/office/drawing/2014/chart" uri="{C3380CC4-5D6E-409C-BE32-E72D297353CC}">
              <c16:uniqueId val="{00000000-7722-419D-8034-F7400EE30F6B}"/>
            </c:ext>
          </c:extLst>
        </c:ser>
        <c:dLbls>
          <c:showLegendKey val="0"/>
          <c:showVal val="0"/>
          <c:showCatName val="0"/>
          <c:showSerName val="0"/>
          <c:showPercent val="0"/>
          <c:showBubbleSize val="0"/>
        </c:dLbls>
        <c:gapWidth val="150"/>
        <c:axId val="120888095"/>
        <c:axId val="44628127"/>
      </c:barChart>
      <c:lineChart>
        <c:grouping val="standard"/>
        <c:varyColors val="0"/>
        <c:ser>
          <c:idx val="2"/>
          <c:order val="2"/>
          <c:tx>
            <c:strRef>
              <c:f>Sheet1!$D$1</c:f>
              <c:strCache>
                <c:ptCount val="1"/>
                <c:pt idx="0">
                  <c:v>USA Naloxone %</c:v>
                </c:pt>
              </c:strCache>
            </c:strRef>
          </c:tx>
          <c:spPr>
            <a:ln w="31750" cap="rnd">
              <a:solidFill>
                <a:srgbClr val="FFB7B7"/>
              </a:solidFill>
              <a:round/>
            </a:ln>
            <a:effectLst/>
          </c:spPr>
          <c:marker>
            <c:symbol val="none"/>
          </c:marker>
          <c:cat>
            <c:strRef>
              <c:f>Sheet1!$A$2:$A$8</c:f>
              <c:strCache>
                <c:ptCount val="7"/>
                <c:pt idx="0">
                  <c:v>0-14</c:v>
                </c:pt>
                <c:pt idx="1">
                  <c:v>15-24</c:v>
                </c:pt>
                <c:pt idx="2">
                  <c:v>25-34</c:v>
                </c:pt>
                <c:pt idx="3">
                  <c:v>35-44</c:v>
                </c:pt>
                <c:pt idx="4">
                  <c:v>45-54</c:v>
                </c:pt>
                <c:pt idx="5">
                  <c:v>55-64</c:v>
                </c:pt>
                <c:pt idx="6">
                  <c:v>65-74</c:v>
                </c:pt>
              </c:strCache>
            </c:strRef>
          </c:cat>
          <c:val>
            <c:numRef>
              <c:f>Sheet1!$D$2:$D$8</c:f>
              <c:numCache>
                <c:formatCode>0.0%</c:formatCode>
                <c:ptCount val="7"/>
                <c:pt idx="0">
                  <c:v>5.0000000000000001E-3</c:v>
                </c:pt>
                <c:pt idx="1">
                  <c:v>0.112</c:v>
                </c:pt>
                <c:pt idx="2">
                  <c:v>0.23</c:v>
                </c:pt>
                <c:pt idx="3">
                  <c:v>0.16500000000000001</c:v>
                </c:pt>
                <c:pt idx="4">
                  <c:v>0.17599999999999999</c:v>
                </c:pt>
                <c:pt idx="5">
                  <c:v>0.157</c:v>
                </c:pt>
                <c:pt idx="6">
                  <c:v>0.156</c:v>
                </c:pt>
              </c:numCache>
            </c:numRef>
          </c:val>
          <c:smooth val="0"/>
          <c:extLst>
            <c:ext xmlns:c16="http://schemas.microsoft.com/office/drawing/2014/chart" uri="{C3380CC4-5D6E-409C-BE32-E72D297353CC}">
              <c16:uniqueId val="{00000000-046B-4DB8-A2E1-DF76A704A93A}"/>
            </c:ext>
          </c:extLst>
        </c:ser>
        <c:ser>
          <c:idx val="3"/>
          <c:order val="3"/>
          <c:tx>
            <c:strRef>
              <c:f>Sheet1!$E$1</c:f>
              <c:strCache>
                <c:ptCount val="1"/>
                <c:pt idx="0">
                  <c:v>Virginia Naloxone %</c:v>
                </c:pt>
              </c:strCache>
            </c:strRef>
          </c:tx>
          <c:spPr>
            <a:ln w="31750" cap="rnd">
              <a:solidFill>
                <a:srgbClr val="C6DCF0"/>
              </a:solidFill>
              <a:round/>
            </a:ln>
            <a:effectLst/>
          </c:spPr>
          <c:marker>
            <c:symbol val="none"/>
          </c:marker>
          <c:cat>
            <c:strRef>
              <c:f>Sheet1!$A$2:$A$8</c:f>
              <c:strCache>
                <c:ptCount val="7"/>
                <c:pt idx="0">
                  <c:v>0-14</c:v>
                </c:pt>
                <c:pt idx="1">
                  <c:v>15-24</c:v>
                </c:pt>
                <c:pt idx="2">
                  <c:v>25-34</c:v>
                </c:pt>
                <c:pt idx="3">
                  <c:v>35-44</c:v>
                </c:pt>
                <c:pt idx="4">
                  <c:v>45-54</c:v>
                </c:pt>
                <c:pt idx="5">
                  <c:v>55-64</c:v>
                </c:pt>
                <c:pt idx="6">
                  <c:v>65-74</c:v>
                </c:pt>
              </c:strCache>
            </c:strRef>
          </c:cat>
          <c:val>
            <c:numRef>
              <c:f>Sheet1!$E$2:$E$8</c:f>
              <c:numCache>
                <c:formatCode>0.0%</c:formatCode>
                <c:ptCount val="7"/>
                <c:pt idx="0">
                  <c:v>4.0000000000000001E-3</c:v>
                </c:pt>
                <c:pt idx="1">
                  <c:v>0.122</c:v>
                </c:pt>
                <c:pt idx="2">
                  <c:v>0.3</c:v>
                </c:pt>
                <c:pt idx="3">
                  <c:v>0.182</c:v>
                </c:pt>
                <c:pt idx="4">
                  <c:v>0.17599999999999999</c:v>
                </c:pt>
                <c:pt idx="5">
                  <c:v>0.12</c:v>
                </c:pt>
                <c:pt idx="6">
                  <c:v>9.6000000000000002E-2</c:v>
                </c:pt>
              </c:numCache>
            </c:numRef>
          </c:val>
          <c:smooth val="0"/>
          <c:extLst>
            <c:ext xmlns:c16="http://schemas.microsoft.com/office/drawing/2014/chart" uri="{C3380CC4-5D6E-409C-BE32-E72D297353CC}">
              <c16:uniqueId val="{00000000-39CA-4E12-B1FA-CC395F905A00}"/>
            </c:ext>
          </c:extLst>
        </c:ser>
        <c:dLbls>
          <c:showLegendKey val="0"/>
          <c:showVal val="0"/>
          <c:showCatName val="0"/>
          <c:showSerName val="0"/>
          <c:showPercent val="0"/>
          <c:showBubbleSize val="0"/>
        </c:dLbls>
        <c:marker val="1"/>
        <c:smooth val="0"/>
        <c:axId val="120888095"/>
        <c:axId val="44628127"/>
      </c:lineChart>
      <c:catAx>
        <c:axId val="120888095"/>
        <c:scaling>
          <c:orientation val="minMax"/>
        </c:scaling>
        <c:delete val="0"/>
        <c:axPos val="b"/>
        <c:title>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ileron Light" panose="00000400000000000000" pitchFamily="50" charset="0"/>
                  <a:ea typeface="+mn-ea"/>
                  <a:cs typeface="+mn-cs"/>
                </a:defRPr>
              </a:pPr>
              <a:endParaRPr lang="en-US"/>
            </a:p>
          </c:txPr>
        </c:title>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ileron Light" panose="00000400000000000000" pitchFamily="50" charset="0"/>
                <a:ea typeface="+mn-ea"/>
                <a:cs typeface="+mn-cs"/>
              </a:defRPr>
            </a:pPr>
            <a:endParaRPr lang="en-US"/>
          </a:p>
        </c:txPr>
        <c:crossAx val="44628127"/>
        <c:crosses val="autoZero"/>
        <c:auto val="1"/>
        <c:lblAlgn val="ctr"/>
        <c:lblOffset val="100"/>
        <c:noMultiLvlLbl val="0"/>
      </c:catAx>
      <c:valAx>
        <c:axId val="44628127"/>
        <c:scaling>
          <c:orientation val="minMax"/>
          <c:max val="0.4"/>
        </c:scaling>
        <c:delete val="0"/>
        <c:axPos val="l"/>
        <c:majorGridlines>
          <c:spPr>
            <a:ln w="9525" cap="flat" cmpd="sng" algn="ctr">
              <a:solidFill>
                <a:schemeClr val="tx2">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solidFill>
                    <a:latin typeface="Aileron Light" panose="00000400000000000000" pitchFamily="50" charset="0"/>
                    <a:ea typeface="+mn-ea"/>
                    <a:cs typeface="+mn-cs"/>
                  </a:defRPr>
                </a:pPr>
                <a:r>
                  <a:rPr lang="en-US"/>
                  <a:t>Percent of Total Population</a:t>
                </a:r>
              </a:p>
            </c:rich>
          </c:tx>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solidFill>
                  <a:latin typeface="Aileron Light" panose="00000400000000000000" pitchFamily="50" charset="0"/>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Aileron Light" panose="00000400000000000000" pitchFamily="50" charset="0"/>
                <a:ea typeface="+mn-ea"/>
                <a:cs typeface="+mn-cs"/>
              </a:defRPr>
            </a:pPr>
            <a:endParaRPr lang="en-US"/>
          </a:p>
        </c:txPr>
        <c:crossAx val="120888095"/>
        <c:crosses val="autoZero"/>
        <c:crossBetween val="between"/>
        <c:majorUnit val="0.1"/>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ileron Light" panose="00000400000000000000" pitchFamily="50" charset="0"/>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b="0">
          <a:solidFill>
            <a:schemeClr val="tx1"/>
          </a:solidFill>
          <a:latin typeface="Aileron Light" panose="00000400000000000000" pitchFamily="50" charset="0"/>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4049115226141474E-2"/>
          <c:y val="4.3012937749779857E-2"/>
          <c:w val="0.86971148513306507"/>
          <c:h val="0.66118250446608651"/>
        </c:manualLayout>
      </c:layout>
      <c:barChart>
        <c:barDir val="col"/>
        <c:grouping val="clustered"/>
        <c:varyColors val="0"/>
        <c:ser>
          <c:idx val="0"/>
          <c:order val="0"/>
          <c:tx>
            <c:strRef>
              <c:f>Sheet1!$B$1</c:f>
              <c:strCache>
                <c:ptCount val="1"/>
                <c:pt idx="0">
                  <c:v>Virginia Naloxone Administration</c:v>
                </c:pt>
              </c:strCache>
            </c:strRef>
          </c:tx>
          <c:spPr>
            <a:solidFill>
              <a:schemeClr val="accent5"/>
            </a:solidFill>
            <a:ln>
              <a:noFill/>
            </a:ln>
            <a:effectLst/>
          </c:spPr>
          <c:invertIfNegative val="0"/>
          <c:cat>
            <c:strRef>
              <c:f>Sheet1!$A$2:$A$8</c:f>
              <c:strCache>
                <c:ptCount val="7"/>
                <c:pt idx="0">
                  <c:v>0-14</c:v>
                </c:pt>
                <c:pt idx="1">
                  <c:v>15-24</c:v>
                </c:pt>
                <c:pt idx="2">
                  <c:v>25-34</c:v>
                </c:pt>
                <c:pt idx="3">
                  <c:v>35-44</c:v>
                </c:pt>
                <c:pt idx="4">
                  <c:v>45-54</c:v>
                </c:pt>
                <c:pt idx="5">
                  <c:v>55-64</c:v>
                </c:pt>
                <c:pt idx="6">
                  <c:v>65+</c:v>
                </c:pt>
              </c:strCache>
            </c:strRef>
          </c:cat>
          <c:val>
            <c:numRef>
              <c:f>Sheet1!$B$2:$B$8</c:f>
              <c:numCache>
                <c:formatCode>0.00</c:formatCode>
                <c:ptCount val="7"/>
                <c:pt idx="0">
                  <c:v>1.2</c:v>
                </c:pt>
                <c:pt idx="1">
                  <c:v>48.6</c:v>
                </c:pt>
                <c:pt idx="2">
                  <c:v>115.5</c:v>
                </c:pt>
                <c:pt idx="3">
                  <c:v>75.900000000000006</c:v>
                </c:pt>
                <c:pt idx="4">
                  <c:v>68.400000000000006</c:v>
                </c:pt>
                <c:pt idx="5">
                  <c:v>50.4</c:v>
                </c:pt>
                <c:pt idx="6">
                  <c:v>35.200000000000003</c:v>
                </c:pt>
              </c:numCache>
            </c:numRef>
          </c:val>
          <c:extLst>
            <c:ext xmlns:c16="http://schemas.microsoft.com/office/drawing/2014/chart" uri="{C3380CC4-5D6E-409C-BE32-E72D297353CC}">
              <c16:uniqueId val="{00000006-5A14-42EA-85F1-927B45E6E31B}"/>
            </c:ext>
          </c:extLst>
        </c:ser>
        <c:ser>
          <c:idx val="1"/>
          <c:order val="1"/>
          <c:tx>
            <c:strRef>
              <c:f>Sheet1!$C$1</c:f>
              <c:strCache>
                <c:ptCount val="1"/>
                <c:pt idx="0">
                  <c:v>One Care Naloxone Administration</c:v>
                </c:pt>
              </c:strCache>
            </c:strRef>
          </c:tx>
          <c:spPr>
            <a:solidFill>
              <a:schemeClr val="accent4"/>
            </a:solidFill>
            <a:ln>
              <a:noFill/>
            </a:ln>
            <a:effectLst/>
          </c:spPr>
          <c:invertIfNegative val="0"/>
          <c:cat>
            <c:strRef>
              <c:f>Sheet1!$A$2:$A$8</c:f>
              <c:strCache>
                <c:ptCount val="7"/>
                <c:pt idx="0">
                  <c:v>0-14</c:v>
                </c:pt>
                <c:pt idx="1">
                  <c:v>15-24</c:v>
                </c:pt>
                <c:pt idx="2">
                  <c:v>25-34</c:v>
                </c:pt>
                <c:pt idx="3">
                  <c:v>35-44</c:v>
                </c:pt>
                <c:pt idx="4">
                  <c:v>45-54</c:v>
                </c:pt>
                <c:pt idx="5">
                  <c:v>55-64</c:v>
                </c:pt>
                <c:pt idx="6">
                  <c:v>65+</c:v>
                </c:pt>
              </c:strCache>
            </c:strRef>
          </c:cat>
          <c:val>
            <c:numRef>
              <c:f>Sheet1!$C$2:$C$8</c:f>
              <c:numCache>
                <c:formatCode>General</c:formatCode>
                <c:ptCount val="7"/>
                <c:pt idx="0">
                  <c:v>0.5</c:v>
                </c:pt>
                <c:pt idx="1">
                  <c:v>50.4</c:v>
                </c:pt>
                <c:pt idx="2">
                  <c:v>84.5</c:v>
                </c:pt>
                <c:pt idx="3">
                  <c:v>72.900000000000006</c:v>
                </c:pt>
                <c:pt idx="4">
                  <c:v>65.599999999999994</c:v>
                </c:pt>
                <c:pt idx="5">
                  <c:v>57.3</c:v>
                </c:pt>
                <c:pt idx="6">
                  <c:v>46</c:v>
                </c:pt>
              </c:numCache>
            </c:numRef>
          </c:val>
          <c:extLst>
            <c:ext xmlns:c16="http://schemas.microsoft.com/office/drawing/2014/chart" uri="{C3380CC4-5D6E-409C-BE32-E72D297353CC}">
              <c16:uniqueId val="{00000000-3CDF-406E-B3EF-C008754868B9}"/>
            </c:ext>
          </c:extLst>
        </c:ser>
        <c:dLbls>
          <c:showLegendKey val="0"/>
          <c:showVal val="0"/>
          <c:showCatName val="0"/>
          <c:showSerName val="0"/>
          <c:showPercent val="0"/>
          <c:showBubbleSize val="0"/>
        </c:dLbls>
        <c:gapWidth val="219"/>
        <c:axId val="798052992"/>
        <c:axId val="798058568"/>
      </c:barChart>
      <c:lineChart>
        <c:grouping val="standard"/>
        <c:varyColors val="0"/>
        <c:ser>
          <c:idx val="2"/>
          <c:order val="2"/>
          <c:tx>
            <c:strRef>
              <c:f>Sheet1!$D$1</c:f>
              <c:strCache>
                <c:ptCount val="1"/>
                <c:pt idx="0">
                  <c:v>Virginia ED Visits for Opioid OD</c:v>
                </c:pt>
              </c:strCache>
            </c:strRef>
          </c:tx>
          <c:spPr>
            <a:ln w="28575" cap="rnd">
              <a:solidFill>
                <a:schemeClr val="accent5"/>
              </a:solidFill>
              <a:round/>
            </a:ln>
            <a:effectLst/>
          </c:spPr>
          <c:marker>
            <c:symbol val="none"/>
          </c:marker>
          <c:cat>
            <c:strRef>
              <c:f>Sheet1!$A$2:$A$8</c:f>
              <c:strCache>
                <c:ptCount val="7"/>
                <c:pt idx="0">
                  <c:v>0-14</c:v>
                </c:pt>
                <c:pt idx="1">
                  <c:v>15-24</c:v>
                </c:pt>
                <c:pt idx="2">
                  <c:v>25-34</c:v>
                </c:pt>
                <c:pt idx="3">
                  <c:v>35-44</c:v>
                </c:pt>
                <c:pt idx="4">
                  <c:v>45-54</c:v>
                </c:pt>
                <c:pt idx="5">
                  <c:v>55-64</c:v>
                </c:pt>
                <c:pt idx="6">
                  <c:v>65+</c:v>
                </c:pt>
              </c:strCache>
            </c:strRef>
          </c:cat>
          <c:val>
            <c:numRef>
              <c:f>Sheet1!$D$2:$D$8</c:f>
              <c:numCache>
                <c:formatCode>0</c:formatCode>
                <c:ptCount val="7"/>
                <c:pt idx="0">
                  <c:v>38.4</c:v>
                </c:pt>
                <c:pt idx="1">
                  <c:v>178</c:v>
                </c:pt>
                <c:pt idx="2">
                  <c:v>228</c:v>
                </c:pt>
                <c:pt idx="3">
                  <c:v>156</c:v>
                </c:pt>
                <c:pt idx="4">
                  <c:v>125</c:v>
                </c:pt>
                <c:pt idx="5">
                  <c:v>93</c:v>
                </c:pt>
                <c:pt idx="6">
                  <c:v>60</c:v>
                </c:pt>
              </c:numCache>
            </c:numRef>
          </c:val>
          <c:smooth val="0"/>
          <c:extLst>
            <c:ext xmlns:c16="http://schemas.microsoft.com/office/drawing/2014/chart" uri="{C3380CC4-5D6E-409C-BE32-E72D297353CC}">
              <c16:uniqueId val="{00000000-936C-4052-892F-477472B529A0}"/>
            </c:ext>
          </c:extLst>
        </c:ser>
        <c:ser>
          <c:idx val="3"/>
          <c:order val="3"/>
          <c:tx>
            <c:strRef>
              <c:f>Sheet1!$E$1</c:f>
              <c:strCache>
                <c:ptCount val="1"/>
                <c:pt idx="0">
                  <c:v>One Care ED Visits for Opioid OD</c:v>
                </c:pt>
              </c:strCache>
            </c:strRef>
          </c:tx>
          <c:spPr>
            <a:ln w="28575" cap="rnd">
              <a:solidFill>
                <a:schemeClr val="accent4"/>
              </a:solidFill>
              <a:round/>
            </a:ln>
            <a:effectLst/>
          </c:spPr>
          <c:marker>
            <c:symbol val="none"/>
          </c:marker>
          <c:cat>
            <c:strRef>
              <c:f>Sheet1!$A$2:$A$8</c:f>
              <c:strCache>
                <c:ptCount val="7"/>
                <c:pt idx="0">
                  <c:v>0-14</c:v>
                </c:pt>
                <c:pt idx="1">
                  <c:v>15-24</c:v>
                </c:pt>
                <c:pt idx="2">
                  <c:v>25-34</c:v>
                </c:pt>
                <c:pt idx="3">
                  <c:v>35-44</c:v>
                </c:pt>
                <c:pt idx="4">
                  <c:v>45-54</c:v>
                </c:pt>
                <c:pt idx="5">
                  <c:v>55-64</c:v>
                </c:pt>
                <c:pt idx="6">
                  <c:v>65+</c:v>
                </c:pt>
              </c:strCache>
            </c:strRef>
          </c:cat>
          <c:val>
            <c:numRef>
              <c:f>Sheet1!$E$2:$E$8</c:f>
              <c:numCache>
                <c:formatCode>0</c:formatCode>
                <c:ptCount val="7"/>
                <c:pt idx="0">
                  <c:v>69</c:v>
                </c:pt>
                <c:pt idx="1">
                  <c:v>188</c:v>
                </c:pt>
                <c:pt idx="2">
                  <c:v>217</c:v>
                </c:pt>
                <c:pt idx="3">
                  <c:v>240</c:v>
                </c:pt>
                <c:pt idx="4">
                  <c:v>181</c:v>
                </c:pt>
                <c:pt idx="5">
                  <c:v>125</c:v>
                </c:pt>
                <c:pt idx="6">
                  <c:v>87</c:v>
                </c:pt>
              </c:numCache>
            </c:numRef>
          </c:val>
          <c:smooth val="0"/>
          <c:extLst>
            <c:ext xmlns:c16="http://schemas.microsoft.com/office/drawing/2014/chart" uri="{C3380CC4-5D6E-409C-BE32-E72D297353CC}">
              <c16:uniqueId val="{00000001-936C-4052-892F-477472B529A0}"/>
            </c:ext>
          </c:extLst>
        </c:ser>
        <c:dLbls>
          <c:showLegendKey val="0"/>
          <c:showVal val="0"/>
          <c:showCatName val="0"/>
          <c:showSerName val="0"/>
          <c:showPercent val="0"/>
          <c:showBubbleSize val="0"/>
        </c:dLbls>
        <c:marker val="1"/>
        <c:smooth val="0"/>
        <c:axId val="798052992"/>
        <c:axId val="798058568"/>
      </c:lineChart>
      <c:catAx>
        <c:axId val="798052992"/>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solidFill>
                    <a:latin typeface="Aileron Light" panose="00000400000000000000" pitchFamily="50" charset="0"/>
                    <a:ea typeface="+mn-ea"/>
                    <a:cs typeface="+mn-cs"/>
                  </a:defRPr>
                </a:pPr>
                <a:r>
                  <a:rPr lang="en-US"/>
                  <a:t>Age Group</a:t>
                </a:r>
              </a:p>
            </c:rich>
          </c:tx>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ileron Light" panose="00000400000000000000" pitchFamily="50" charset="0"/>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ileron Light" panose="00000400000000000000" pitchFamily="50" charset="0"/>
                <a:ea typeface="+mn-ea"/>
                <a:cs typeface="+mn-cs"/>
              </a:defRPr>
            </a:pPr>
            <a:endParaRPr lang="en-US"/>
          </a:p>
        </c:txPr>
        <c:crossAx val="798058568"/>
        <c:crossesAt val="0"/>
        <c:auto val="1"/>
        <c:lblAlgn val="ctr"/>
        <c:lblOffset val="100"/>
        <c:noMultiLvlLbl val="0"/>
      </c:catAx>
      <c:valAx>
        <c:axId val="798058568"/>
        <c:scaling>
          <c:orientation val="minMax"/>
          <c:max val="25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solidFill>
                    <a:latin typeface="Aileron Light" panose="00000400000000000000" pitchFamily="50" charset="0"/>
                    <a:ea typeface="+mn-ea"/>
                    <a:cs typeface="+mn-cs"/>
                  </a:defRPr>
                </a:pPr>
                <a:r>
                  <a:rPr lang="en-US"/>
                  <a:t>Rate per 100,000 Population</a:t>
                </a:r>
              </a:p>
            </c:rich>
          </c:tx>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solidFill>
                  <a:latin typeface="Aileron Light" panose="00000400000000000000" pitchFamily="50" charset="0"/>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Aileron Light" panose="00000400000000000000" pitchFamily="50" charset="0"/>
                <a:ea typeface="+mn-ea"/>
                <a:cs typeface="+mn-cs"/>
              </a:defRPr>
            </a:pPr>
            <a:endParaRPr lang="en-US"/>
          </a:p>
        </c:txPr>
        <c:crossAx val="798052992"/>
        <c:crosses val="autoZero"/>
        <c:crossBetween val="between"/>
        <c:majorUnit val="50"/>
        <c:minorUnit val="1"/>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ileron Light" panose="00000400000000000000" pitchFamily="50" charset="0"/>
              <a:ea typeface="+mn-ea"/>
              <a:cs typeface="+mn-cs"/>
            </a:defRPr>
          </a:pPr>
          <a:endParaRPr lang="en-US"/>
        </a:p>
      </c:txPr>
    </c:legend>
    <c:plotVisOnly val="1"/>
    <c:dispBlanksAs val="gap"/>
    <c:showDLblsOverMax val="0"/>
  </c:chart>
  <c:spPr>
    <a:noFill/>
    <a:ln>
      <a:noFill/>
    </a:ln>
    <a:effectLst/>
  </c:spPr>
  <c:txPr>
    <a:bodyPr/>
    <a:lstStyle/>
    <a:p>
      <a:pPr>
        <a:defRPr sz="1400">
          <a:solidFill>
            <a:schemeClr val="tx1"/>
          </a:solidFill>
          <a:latin typeface="Aileron Light" panose="00000400000000000000" pitchFamily="50" charset="0"/>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Virginia</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numRef>
              <c:f>Sheet1!$A$2:$A$6</c:f>
              <c:numCache>
                <c:formatCode>General</c:formatCode>
                <c:ptCount val="5"/>
                <c:pt idx="0">
                  <c:v>2013</c:v>
                </c:pt>
                <c:pt idx="1">
                  <c:v>2014</c:v>
                </c:pt>
                <c:pt idx="2">
                  <c:v>2015</c:v>
                </c:pt>
                <c:pt idx="3">
                  <c:v>2016</c:v>
                </c:pt>
                <c:pt idx="4">
                  <c:v>2017</c:v>
                </c:pt>
              </c:numCache>
            </c:numRef>
          </c:cat>
          <c:val>
            <c:numRef>
              <c:f>Sheet1!$B$2:$B$6</c:f>
              <c:numCache>
                <c:formatCode>General</c:formatCode>
                <c:ptCount val="5"/>
                <c:pt idx="0">
                  <c:v>74</c:v>
                </c:pt>
                <c:pt idx="1">
                  <c:v>76</c:v>
                </c:pt>
                <c:pt idx="2">
                  <c:v>90</c:v>
                </c:pt>
                <c:pt idx="3">
                  <c:v>133</c:v>
                </c:pt>
                <c:pt idx="4">
                  <c:v>141</c:v>
                </c:pt>
              </c:numCache>
            </c:numRef>
          </c:val>
          <c:smooth val="0"/>
          <c:extLst>
            <c:ext xmlns:c16="http://schemas.microsoft.com/office/drawing/2014/chart" uri="{C3380CC4-5D6E-409C-BE32-E72D297353CC}">
              <c16:uniqueId val="{00000000-8544-4F33-8338-8141FC37E00B}"/>
            </c:ext>
          </c:extLst>
        </c:ser>
        <c:ser>
          <c:idx val="1"/>
          <c:order val="1"/>
          <c:tx>
            <c:strRef>
              <c:f>Sheet1!$C$1</c:f>
              <c:strCache>
                <c:ptCount val="1"/>
                <c:pt idx="0">
                  <c:v>One Care</c:v>
                </c:pt>
              </c:strCache>
            </c:strRef>
          </c:tx>
          <c:spPr>
            <a:ln w="28575" cap="rnd">
              <a:solidFill>
                <a:schemeClr val="accent4"/>
              </a:solidFill>
              <a:round/>
            </a:ln>
            <a:effectLst/>
          </c:spPr>
          <c:marker>
            <c:symbol val="circle"/>
            <c:size val="5"/>
            <c:spPr>
              <a:solidFill>
                <a:schemeClr val="accent2"/>
              </a:solidFill>
              <a:ln w="9525">
                <a:solidFill>
                  <a:schemeClr val="accent4"/>
                </a:solidFill>
              </a:ln>
              <a:effectLst/>
            </c:spPr>
          </c:marker>
          <c:cat>
            <c:numRef>
              <c:f>Sheet1!$A$2:$A$6</c:f>
              <c:numCache>
                <c:formatCode>General</c:formatCode>
                <c:ptCount val="5"/>
                <c:pt idx="0">
                  <c:v>2013</c:v>
                </c:pt>
                <c:pt idx="1">
                  <c:v>2014</c:v>
                </c:pt>
                <c:pt idx="2">
                  <c:v>2015</c:v>
                </c:pt>
                <c:pt idx="3">
                  <c:v>2016</c:v>
                </c:pt>
                <c:pt idx="4">
                  <c:v>2017</c:v>
                </c:pt>
              </c:numCache>
            </c:numRef>
          </c:cat>
          <c:val>
            <c:numRef>
              <c:f>Sheet1!$C$2:$C$6</c:f>
              <c:numCache>
                <c:formatCode>General</c:formatCode>
                <c:ptCount val="5"/>
                <c:pt idx="0">
                  <c:v>453</c:v>
                </c:pt>
                <c:pt idx="1">
                  <c:v>487</c:v>
                </c:pt>
                <c:pt idx="2">
                  <c:v>488</c:v>
                </c:pt>
                <c:pt idx="3">
                  <c:v>501</c:v>
                </c:pt>
                <c:pt idx="4">
                  <c:v>414</c:v>
                </c:pt>
              </c:numCache>
            </c:numRef>
          </c:val>
          <c:smooth val="0"/>
          <c:extLst>
            <c:ext xmlns:c16="http://schemas.microsoft.com/office/drawing/2014/chart" uri="{C3380CC4-5D6E-409C-BE32-E72D297353CC}">
              <c16:uniqueId val="{00000001-8544-4F33-8338-8141FC37E00B}"/>
            </c:ext>
          </c:extLst>
        </c:ser>
        <c:dLbls>
          <c:showLegendKey val="0"/>
          <c:showVal val="0"/>
          <c:showCatName val="0"/>
          <c:showSerName val="0"/>
          <c:showPercent val="0"/>
          <c:showBubbleSize val="0"/>
        </c:dLbls>
        <c:marker val="1"/>
        <c:smooth val="0"/>
        <c:axId val="378237151"/>
        <c:axId val="415450367"/>
      </c:lineChart>
      <c:catAx>
        <c:axId val="378237151"/>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solidFill>
                    <a:latin typeface="Aileron Light" panose="00000400000000000000" pitchFamily="50" charset="0"/>
                    <a:ea typeface="+mn-ea"/>
                    <a:cs typeface="+mn-cs"/>
                  </a:defRPr>
                </a:pPr>
                <a:r>
                  <a:rPr lang="en-US"/>
                  <a:t>Year</a:t>
                </a:r>
              </a:p>
            </c:rich>
          </c:tx>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ileron Light" panose="00000400000000000000" pitchFamily="50" charset="0"/>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ileron Light" panose="00000400000000000000" pitchFamily="50" charset="0"/>
                <a:ea typeface="+mn-ea"/>
                <a:cs typeface="+mn-cs"/>
              </a:defRPr>
            </a:pPr>
            <a:endParaRPr lang="en-US"/>
          </a:p>
        </c:txPr>
        <c:crossAx val="415450367"/>
        <c:crosses val="autoZero"/>
        <c:auto val="1"/>
        <c:lblAlgn val="ctr"/>
        <c:lblOffset val="100"/>
        <c:noMultiLvlLbl val="0"/>
      </c:catAx>
      <c:valAx>
        <c:axId val="41545036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solidFill>
                    <a:latin typeface="Aileron Light" panose="00000400000000000000" pitchFamily="50" charset="0"/>
                    <a:ea typeface="+mn-ea"/>
                    <a:cs typeface="+mn-cs"/>
                  </a:defRPr>
                </a:pPr>
                <a:r>
                  <a:rPr lang="en-US"/>
                  <a:t>Rate per 100,000 Population</a:t>
                </a:r>
              </a:p>
            </c:rich>
          </c:tx>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solidFill>
                  <a:latin typeface="Aileron Light" panose="00000400000000000000" pitchFamily="50" charset="0"/>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Aileron Light" panose="00000400000000000000" pitchFamily="50" charset="0"/>
                <a:ea typeface="+mn-ea"/>
                <a:cs typeface="+mn-cs"/>
              </a:defRPr>
            </a:pPr>
            <a:endParaRPr lang="en-US"/>
          </a:p>
        </c:txPr>
        <c:crossAx val="37823715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ileron Light" panose="00000400000000000000" pitchFamily="50" charset="0"/>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solidFill>
            <a:schemeClr val="tx1"/>
          </a:solidFill>
          <a:latin typeface="Aileron Light" panose="00000400000000000000" pitchFamily="50" charset="0"/>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Virginia</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numRef>
              <c:f>Sheet1!$A$2:$A$5</c:f>
              <c:numCache>
                <c:formatCode>General</c:formatCode>
                <c:ptCount val="4"/>
                <c:pt idx="0">
                  <c:v>2013</c:v>
                </c:pt>
                <c:pt idx="1">
                  <c:v>2014</c:v>
                </c:pt>
                <c:pt idx="2">
                  <c:v>2015</c:v>
                </c:pt>
                <c:pt idx="3">
                  <c:v>2016</c:v>
                </c:pt>
              </c:numCache>
            </c:numRef>
          </c:cat>
          <c:val>
            <c:numRef>
              <c:f>Sheet1!$B$2:$B$5</c:f>
              <c:numCache>
                <c:formatCode>General</c:formatCode>
                <c:ptCount val="4"/>
                <c:pt idx="0">
                  <c:v>4.7</c:v>
                </c:pt>
                <c:pt idx="1">
                  <c:v>5.3</c:v>
                </c:pt>
                <c:pt idx="2">
                  <c:v>6.1</c:v>
                </c:pt>
                <c:pt idx="3">
                  <c:v>6.7</c:v>
                </c:pt>
              </c:numCache>
            </c:numRef>
          </c:val>
          <c:smooth val="0"/>
          <c:extLst>
            <c:ext xmlns:c16="http://schemas.microsoft.com/office/drawing/2014/chart" uri="{C3380CC4-5D6E-409C-BE32-E72D297353CC}">
              <c16:uniqueId val="{00000000-8544-4F33-8338-8141FC37E00B}"/>
            </c:ext>
          </c:extLst>
        </c:ser>
        <c:ser>
          <c:idx val="1"/>
          <c:order val="1"/>
          <c:tx>
            <c:strRef>
              <c:f>Sheet1!$C$1</c:f>
              <c:strCache>
                <c:ptCount val="1"/>
                <c:pt idx="0">
                  <c:v>One Care</c:v>
                </c:pt>
              </c:strCache>
            </c:strRef>
          </c:tx>
          <c:spPr>
            <a:ln w="28575" cap="rnd">
              <a:solidFill>
                <a:schemeClr val="accent4"/>
              </a:solidFill>
              <a:round/>
            </a:ln>
            <a:effectLst/>
          </c:spPr>
          <c:marker>
            <c:symbol val="circle"/>
            <c:size val="5"/>
            <c:spPr>
              <a:solidFill>
                <a:schemeClr val="accent2"/>
              </a:solidFill>
              <a:ln w="9525">
                <a:solidFill>
                  <a:schemeClr val="accent4"/>
                </a:solidFill>
              </a:ln>
              <a:effectLst/>
            </c:spPr>
          </c:marker>
          <c:cat>
            <c:numRef>
              <c:f>Sheet1!$A$2:$A$5</c:f>
              <c:numCache>
                <c:formatCode>General</c:formatCode>
                <c:ptCount val="4"/>
                <c:pt idx="0">
                  <c:v>2013</c:v>
                </c:pt>
                <c:pt idx="1">
                  <c:v>2014</c:v>
                </c:pt>
                <c:pt idx="2">
                  <c:v>2015</c:v>
                </c:pt>
                <c:pt idx="3">
                  <c:v>2016</c:v>
                </c:pt>
              </c:numCache>
            </c:numRef>
          </c:cat>
          <c:val>
            <c:numRef>
              <c:f>Sheet1!$C$2:$C$5</c:f>
              <c:numCache>
                <c:formatCode>General</c:formatCode>
                <c:ptCount val="4"/>
                <c:pt idx="0">
                  <c:v>15.7</c:v>
                </c:pt>
                <c:pt idx="1">
                  <c:v>26.2</c:v>
                </c:pt>
                <c:pt idx="2">
                  <c:v>24</c:v>
                </c:pt>
                <c:pt idx="3">
                  <c:v>26.2</c:v>
                </c:pt>
              </c:numCache>
            </c:numRef>
          </c:val>
          <c:smooth val="0"/>
          <c:extLst>
            <c:ext xmlns:c16="http://schemas.microsoft.com/office/drawing/2014/chart" uri="{C3380CC4-5D6E-409C-BE32-E72D297353CC}">
              <c16:uniqueId val="{00000001-8544-4F33-8338-8141FC37E00B}"/>
            </c:ext>
          </c:extLst>
        </c:ser>
        <c:dLbls>
          <c:showLegendKey val="0"/>
          <c:showVal val="0"/>
          <c:showCatName val="0"/>
          <c:showSerName val="0"/>
          <c:showPercent val="0"/>
          <c:showBubbleSize val="0"/>
        </c:dLbls>
        <c:marker val="1"/>
        <c:smooth val="0"/>
        <c:axId val="378237151"/>
        <c:axId val="415450367"/>
      </c:lineChart>
      <c:catAx>
        <c:axId val="378237151"/>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solidFill>
                    <a:latin typeface="Aileron Light" panose="00000400000000000000" pitchFamily="50" charset="0"/>
                    <a:ea typeface="+mn-ea"/>
                    <a:cs typeface="+mn-cs"/>
                  </a:defRPr>
                </a:pPr>
                <a:r>
                  <a:rPr lang="en-US"/>
                  <a:t>Year</a:t>
                </a:r>
              </a:p>
            </c:rich>
          </c:tx>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ileron Light" panose="00000400000000000000" pitchFamily="50" charset="0"/>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ileron Light" panose="00000400000000000000" pitchFamily="50" charset="0"/>
                <a:ea typeface="+mn-ea"/>
                <a:cs typeface="+mn-cs"/>
              </a:defRPr>
            </a:pPr>
            <a:endParaRPr lang="en-US"/>
          </a:p>
        </c:txPr>
        <c:crossAx val="415450367"/>
        <c:crosses val="autoZero"/>
        <c:auto val="1"/>
        <c:lblAlgn val="ctr"/>
        <c:lblOffset val="100"/>
        <c:noMultiLvlLbl val="0"/>
      </c:catAx>
      <c:valAx>
        <c:axId val="41545036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solidFill>
                    <a:latin typeface="Aileron Light" panose="00000400000000000000" pitchFamily="50" charset="0"/>
                    <a:ea typeface="+mn-ea"/>
                    <a:cs typeface="+mn-cs"/>
                  </a:defRPr>
                </a:pPr>
                <a:r>
                  <a:rPr lang="en-US"/>
                  <a:t>Rate per 100,000 Population</a:t>
                </a:r>
              </a:p>
            </c:rich>
          </c:tx>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solidFill>
                  <a:latin typeface="Aileron Light" panose="00000400000000000000" pitchFamily="50" charset="0"/>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Aileron Light" panose="00000400000000000000" pitchFamily="50" charset="0"/>
                <a:ea typeface="+mn-ea"/>
                <a:cs typeface="+mn-cs"/>
              </a:defRPr>
            </a:pPr>
            <a:endParaRPr lang="en-US"/>
          </a:p>
        </c:txPr>
        <c:crossAx val="37823715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ileron Light" panose="00000400000000000000" pitchFamily="50" charset="0"/>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solidFill>
            <a:schemeClr val="tx1"/>
          </a:solidFill>
          <a:latin typeface="Aileron Light" panose="00000400000000000000" pitchFamily="50" charset="0"/>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USA</c:v>
                </c:pt>
              </c:strCache>
            </c:strRef>
          </c:tx>
          <c:spPr>
            <a:ln w="28575" cap="rnd">
              <a:solidFill>
                <a:srgbClr val="FF0000"/>
              </a:solidFill>
              <a:round/>
            </a:ln>
            <a:effectLst/>
          </c:spPr>
          <c:marker>
            <c:symbol val="circle"/>
            <c:size val="5"/>
            <c:spPr>
              <a:solidFill>
                <a:schemeClr val="accent1"/>
              </a:solidFill>
              <a:ln w="9525">
                <a:solidFill>
                  <a:srgbClr val="FF0000"/>
                </a:solidFill>
              </a:ln>
              <a:effectLst/>
            </c:spPr>
          </c:marker>
          <c:cat>
            <c:numRef>
              <c:f>Sheet1!$A$2:$A$4</c:f>
              <c:numCache>
                <c:formatCode>General</c:formatCode>
                <c:ptCount val="3"/>
                <c:pt idx="0">
                  <c:v>2015</c:v>
                </c:pt>
                <c:pt idx="1">
                  <c:v>2016</c:v>
                </c:pt>
                <c:pt idx="2">
                  <c:v>2017</c:v>
                </c:pt>
              </c:numCache>
            </c:numRef>
          </c:cat>
          <c:val>
            <c:numRef>
              <c:f>Sheet1!$B$2:$B$4</c:f>
              <c:numCache>
                <c:formatCode>0.00</c:formatCode>
                <c:ptCount val="3"/>
                <c:pt idx="0">
                  <c:v>470</c:v>
                </c:pt>
                <c:pt idx="1">
                  <c:v>494</c:v>
                </c:pt>
                <c:pt idx="2">
                  <c:v>509</c:v>
                </c:pt>
              </c:numCache>
            </c:numRef>
          </c:val>
          <c:smooth val="0"/>
          <c:extLst>
            <c:ext xmlns:c16="http://schemas.microsoft.com/office/drawing/2014/chart" uri="{C3380CC4-5D6E-409C-BE32-E72D297353CC}">
              <c16:uniqueId val="{00000006-5A14-42EA-85F1-927B45E6E31B}"/>
            </c:ext>
          </c:extLst>
        </c:ser>
        <c:ser>
          <c:idx val="1"/>
          <c:order val="1"/>
          <c:tx>
            <c:strRef>
              <c:f>Sheet1!$C$1</c:f>
              <c:strCache>
                <c:ptCount val="1"/>
                <c:pt idx="0">
                  <c:v>Virginia</c:v>
                </c:pt>
              </c:strCache>
            </c:strRef>
          </c:tx>
          <c:spPr>
            <a:ln w="28575" cap="rnd">
              <a:solidFill>
                <a:schemeClr val="accent5"/>
              </a:solidFill>
              <a:round/>
            </a:ln>
            <a:effectLst/>
          </c:spPr>
          <c:marker>
            <c:symbol val="circle"/>
            <c:size val="5"/>
            <c:spPr>
              <a:solidFill>
                <a:schemeClr val="accent2"/>
              </a:solidFill>
              <a:ln w="9525">
                <a:solidFill>
                  <a:schemeClr val="accent5"/>
                </a:solidFill>
              </a:ln>
              <a:effectLst/>
            </c:spPr>
          </c:marker>
          <c:cat>
            <c:numRef>
              <c:f>Sheet1!$A$2:$A$4</c:f>
              <c:numCache>
                <c:formatCode>General</c:formatCode>
                <c:ptCount val="3"/>
                <c:pt idx="0">
                  <c:v>2015</c:v>
                </c:pt>
                <c:pt idx="1">
                  <c:v>2016</c:v>
                </c:pt>
                <c:pt idx="2">
                  <c:v>2017</c:v>
                </c:pt>
              </c:numCache>
            </c:numRef>
          </c:cat>
          <c:val>
            <c:numRef>
              <c:f>Sheet1!$C$2:$C$4</c:f>
              <c:numCache>
                <c:formatCode>General</c:formatCode>
                <c:ptCount val="3"/>
                <c:pt idx="0">
                  <c:v>420</c:v>
                </c:pt>
                <c:pt idx="1">
                  <c:v>470</c:v>
                </c:pt>
                <c:pt idx="2">
                  <c:v>545</c:v>
                </c:pt>
              </c:numCache>
            </c:numRef>
          </c:val>
          <c:smooth val="0"/>
          <c:extLst>
            <c:ext xmlns:c16="http://schemas.microsoft.com/office/drawing/2014/chart" uri="{C3380CC4-5D6E-409C-BE32-E72D297353CC}">
              <c16:uniqueId val="{00000000-3CDF-406E-B3EF-C008754868B9}"/>
            </c:ext>
          </c:extLst>
        </c:ser>
        <c:dLbls>
          <c:showLegendKey val="0"/>
          <c:showVal val="0"/>
          <c:showCatName val="0"/>
          <c:showSerName val="0"/>
          <c:showPercent val="0"/>
          <c:showBubbleSize val="0"/>
        </c:dLbls>
        <c:marker val="1"/>
        <c:smooth val="0"/>
        <c:axId val="798052992"/>
        <c:axId val="798058568"/>
      </c:lineChart>
      <c:catAx>
        <c:axId val="798052992"/>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solidFill>
                    <a:latin typeface="Aileron Light" panose="00000400000000000000" pitchFamily="50" charset="0"/>
                    <a:ea typeface="+mn-ea"/>
                    <a:cs typeface="+mn-cs"/>
                  </a:defRPr>
                </a:pPr>
                <a:r>
                  <a:rPr lang="en-US"/>
                  <a:t>Age Group</a:t>
                </a:r>
              </a:p>
            </c:rich>
          </c:tx>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ileron Light" panose="00000400000000000000" pitchFamily="50" charset="0"/>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ileron Light" panose="00000400000000000000" pitchFamily="50" charset="0"/>
                <a:ea typeface="+mn-ea"/>
                <a:cs typeface="+mn-cs"/>
              </a:defRPr>
            </a:pPr>
            <a:endParaRPr lang="en-US"/>
          </a:p>
        </c:txPr>
        <c:crossAx val="798058568"/>
        <c:crossesAt val="0"/>
        <c:auto val="1"/>
        <c:lblAlgn val="ctr"/>
        <c:lblOffset val="100"/>
        <c:noMultiLvlLbl val="0"/>
      </c:catAx>
      <c:valAx>
        <c:axId val="798058568"/>
        <c:scaling>
          <c:orientation val="minMax"/>
          <c:max val="75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solidFill>
                    <a:latin typeface="Aileron Light" panose="00000400000000000000" pitchFamily="50" charset="0"/>
                    <a:ea typeface="+mn-ea"/>
                    <a:cs typeface="+mn-cs"/>
                  </a:defRPr>
                </a:pPr>
                <a:r>
                  <a:rPr lang="en-US"/>
                  <a:t>Rate per 100,000 Population</a:t>
                </a:r>
              </a:p>
            </c:rich>
          </c:tx>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solidFill>
                  <a:latin typeface="Aileron Light" panose="00000400000000000000" pitchFamily="50" charset="0"/>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Aileron Light" panose="00000400000000000000" pitchFamily="50" charset="0"/>
                <a:ea typeface="+mn-ea"/>
                <a:cs typeface="+mn-cs"/>
              </a:defRPr>
            </a:pPr>
            <a:endParaRPr lang="en-US"/>
          </a:p>
        </c:txPr>
        <c:crossAx val="798052992"/>
        <c:crosses val="autoZero"/>
        <c:crossBetween val="between"/>
        <c:majorUnit val="250"/>
        <c:minorUnit val="1"/>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ileron Light" panose="00000400000000000000" pitchFamily="50" charset="0"/>
              <a:ea typeface="+mn-ea"/>
              <a:cs typeface="+mn-cs"/>
            </a:defRPr>
          </a:pPr>
          <a:endParaRPr lang="en-US"/>
        </a:p>
      </c:txPr>
    </c:legend>
    <c:plotVisOnly val="1"/>
    <c:dispBlanksAs val="gap"/>
    <c:showDLblsOverMax val="0"/>
  </c:chart>
  <c:spPr>
    <a:noFill/>
    <a:ln>
      <a:noFill/>
    </a:ln>
    <a:effectLst/>
  </c:spPr>
  <c:txPr>
    <a:bodyPr/>
    <a:lstStyle/>
    <a:p>
      <a:pPr>
        <a:defRPr sz="1400">
          <a:solidFill>
            <a:schemeClr val="tx1"/>
          </a:solidFill>
          <a:latin typeface="Aileron Light" panose="00000400000000000000" pitchFamily="50"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0" i="0" u="none" strike="noStrike" kern="1200" cap="none" baseline="0">
                <a:solidFill>
                  <a:schemeClr val="tx1"/>
                </a:solidFill>
                <a:latin typeface="Aileron Light" pitchFamily="2" charset="77"/>
                <a:ea typeface="+mn-ea"/>
                <a:cs typeface="+mn-cs"/>
              </a:defRPr>
            </a:pPr>
            <a:r>
              <a:rPr lang="en-US" sz="2200" b="0" i="0" cap="none" dirty="0">
                <a:solidFill>
                  <a:schemeClr val="tx1"/>
                </a:solidFill>
                <a:latin typeface="Aileron Light" pitchFamily="2" charset="77"/>
              </a:rPr>
              <a:t>Virginia Percentage of Population by Race</a:t>
            </a:r>
          </a:p>
        </c:rich>
      </c:tx>
      <c:layout/>
      <c:overlay val="0"/>
      <c:spPr>
        <a:noFill/>
        <a:ln>
          <a:noFill/>
        </a:ln>
        <a:effectLst/>
      </c:spPr>
      <c:txPr>
        <a:bodyPr rot="0" spcFirstLastPara="1" vertOverflow="ellipsis" vert="horz" wrap="square" anchor="ctr" anchorCtr="1"/>
        <a:lstStyle/>
        <a:p>
          <a:pPr>
            <a:defRPr sz="2200" b="0" i="0" u="none" strike="noStrike" kern="1200" cap="none" baseline="0">
              <a:solidFill>
                <a:schemeClr val="tx1"/>
              </a:solidFill>
              <a:latin typeface="Aileron Light" pitchFamily="2" charset="77"/>
              <a:ea typeface="+mn-ea"/>
              <a:cs typeface="+mn-cs"/>
            </a:defRPr>
          </a:pPr>
          <a:endParaRPr lang="en-US"/>
        </a:p>
      </c:txPr>
    </c:title>
    <c:autoTitleDeleted val="0"/>
    <c:plotArea>
      <c:layout/>
      <c:pieChart>
        <c:varyColors val="1"/>
        <c:ser>
          <c:idx val="0"/>
          <c:order val="0"/>
          <c:tx>
            <c:strRef>
              <c:f>Sheet1!$B$1</c:f>
              <c:strCache>
                <c:ptCount val="1"/>
                <c:pt idx="0">
                  <c:v>Virginia White</c:v>
                </c:pt>
              </c:strCache>
            </c:strRef>
          </c:tx>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0-318F-425E-85A7-DDA3D82E5CEC}"/>
              </c:ext>
            </c:extLst>
          </c:dPt>
          <c:dPt>
            <c:idx val="1"/>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318F-425E-85A7-DDA3D82E5CEC}"/>
              </c:ext>
            </c:extLst>
          </c:dPt>
          <c:dPt>
            <c:idx val="2"/>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2-318F-425E-85A7-DDA3D82E5CEC}"/>
              </c:ext>
            </c:extLst>
          </c:dPt>
          <c:dLbls>
            <c:dLbl>
              <c:idx val="0"/>
              <c:layout>
                <c:manualLayout>
                  <c:x val="-1.3888888888888888E-2"/>
                  <c:y val="5.5555555555555552E-2"/>
                </c:manualLayout>
              </c:layout>
              <c:tx>
                <c:rich>
                  <a:bodyPr rot="0" spcFirstLastPara="1" vertOverflow="ellipsis" vert="horz" wrap="square" lIns="38100" tIns="19050" rIns="38100" bIns="19050" anchor="ctr" anchorCtr="1">
                    <a:spAutoFit/>
                  </a:bodyPr>
                  <a:lstStyle/>
                  <a:p>
                    <a:pPr>
                      <a:defRPr sz="1400" b="1" i="0" u="none" strike="noStrike" kern="1200" spc="0" baseline="0">
                        <a:solidFill>
                          <a:schemeClr val="accent1"/>
                        </a:solidFill>
                        <a:latin typeface="Aileron Light" pitchFamily="2" charset="77"/>
                        <a:ea typeface="+mn-ea"/>
                        <a:cs typeface="+mn-cs"/>
                      </a:defRPr>
                    </a:pPr>
                    <a:fld id="{6F333E1C-D7DC-4A24-94B1-9AA006DF6EA8}" type="VALUE">
                      <a:rPr lang="en-US" smtClean="0"/>
                      <a:pPr>
                        <a:defRPr sz="1400">
                          <a:latin typeface="Aileron Light" pitchFamily="2" charset="77"/>
                        </a:defRPr>
                      </a:pPr>
                      <a:t>[VALUE]</a:t>
                    </a:fld>
                    <a:r>
                      <a:rPr lang="en-US" dirty="0"/>
                      <a:t>%</a:t>
                    </a:r>
                  </a:p>
                </c:rich>
              </c:tx>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1"/>
                      </a:solidFill>
                      <a:latin typeface="Aileron Light" pitchFamily="2" charset="77"/>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0-318F-425E-85A7-DDA3D82E5CEC}"/>
                </c:ext>
              </c:extLst>
            </c:dLbl>
            <c:dLbl>
              <c:idx val="1"/>
              <c:layout/>
              <c:tx>
                <c:rich>
                  <a:bodyPr rot="0" spcFirstLastPara="1" vertOverflow="ellipsis" vert="horz" wrap="square" lIns="38100" tIns="19050" rIns="38100" bIns="19050" anchor="ctr" anchorCtr="1">
                    <a:spAutoFit/>
                  </a:bodyPr>
                  <a:lstStyle/>
                  <a:p>
                    <a:pPr>
                      <a:defRPr sz="1400" b="1" i="0" u="none" strike="noStrike" kern="1200" spc="0" baseline="0">
                        <a:solidFill>
                          <a:schemeClr val="accent4">
                            <a:lumMod val="50000"/>
                          </a:schemeClr>
                        </a:solidFill>
                        <a:latin typeface="Aileron Light" pitchFamily="2" charset="77"/>
                        <a:ea typeface="+mn-ea"/>
                        <a:cs typeface="+mn-cs"/>
                      </a:defRPr>
                    </a:pPr>
                    <a:fld id="{421BE640-C26B-4A50-BC02-0DC48C0D4435}" type="VALUE">
                      <a:rPr lang="en-US" b="1" smtClean="0">
                        <a:solidFill>
                          <a:schemeClr val="accent4">
                            <a:lumMod val="50000"/>
                          </a:schemeClr>
                        </a:solidFill>
                      </a:rPr>
                      <a:pPr>
                        <a:defRPr sz="1400">
                          <a:solidFill>
                            <a:schemeClr val="accent4">
                              <a:lumMod val="50000"/>
                            </a:schemeClr>
                          </a:solidFill>
                          <a:latin typeface="Aileron Light" pitchFamily="2" charset="77"/>
                        </a:defRPr>
                      </a:pPr>
                      <a:t>[VALUE]</a:t>
                    </a:fld>
                    <a:r>
                      <a:rPr lang="en-US" b="1" dirty="0">
                        <a:solidFill>
                          <a:schemeClr val="accent4">
                            <a:lumMod val="50000"/>
                          </a:schemeClr>
                        </a:solidFill>
                      </a:rPr>
                      <a:t>.0%</a:t>
                    </a:r>
                  </a:p>
                </c:rich>
              </c:tx>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4">
                          <a:lumMod val="50000"/>
                        </a:schemeClr>
                      </a:solidFill>
                      <a:latin typeface="Aileron Light" pitchFamily="2" charset="77"/>
                      <a:ea typeface="+mn-ea"/>
                      <a:cs typeface="+mn-cs"/>
                    </a:defRPr>
                  </a:pPr>
                  <a:endParaRPr lang="en-US"/>
                </a:p>
              </c:txPr>
              <c:dLblPos val="outEnd"/>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1-318F-425E-85A7-DDA3D82E5CEC}"/>
                </c:ext>
              </c:extLst>
            </c:dLbl>
            <c:dLbl>
              <c:idx val="2"/>
              <c:layout/>
              <c:tx>
                <c:rich>
                  <a:bodyPr rot="0" spcFirstLastPara="1" vertOverflow="ellipsis" vert="horz" wrap="square" lIns="38100" tIns="19050" rIns="38100" bIns="19050" anchor="ctr" anchorCtr="1">
                    <a:spAutoFit/>
                  </a:bodyPr>
                  <a:lstStyle/>
                  <a:p>
                    <a:pPr>
                      <a:defRPr sz="1400" b="1" i="0" u="none" strike="noStrike" kern="1200" spc="0" baseline="0">
                        <a:solidFill>
                          <a:schemeClr val="accent1"/>
                        </a:solidFill>
                        <a:latin typeface="Aileron Light" pitchFamily="2" charset="77"/>
                        <a:ea typeface="+mn-ea"/>
                        <a:cs typeface="+mn-cs"/>
                      </a:defRPr>
                    </a:pPr>
                    <a:fld id="{5FA01073-EFDB-4689-92C4-AA9EDBD8FD20}" type="VALUE">
                      <a:rPr lang="en-US" smtClean="0"/>
                      <a:pPr>
                        <a:defRPr sz="1400">
                          <a:solidFill>
                            <a:schemeClr val="accent1"/>
                          </a:solidFill>
                          <a:latin typeface="Aileron Light" pitchFamily="2" charset="77"/>
                        </a:defRPr>
                      </a:pPr>
                      <a:t>[VALUE]</a:t>
                    </a:fld>
                    <a:r>
                      <a:rPr lang="en-US" dirty="0"/>
                      <a:t>%</a:t>
                    </a:r>
                  </a:p>
                </c:rich>
              </c:tx>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1"/>
                      </a:solidFill>
                      <a:latin typeface="Aileron Light" pitchFamily="2" charset="77"/>
                      <a:ea typeface="+mn-ea"/>
                      <a:cs typeface="+mn-cs"/>
                    </a:defRPr>
                  </a:pPr>
                  <a:endParaRPr lang="en-US"/>
                </a:p>
              </c:txPr>
              <c:dLblPos val="outEnd"/>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2-318F-425E-85A7-DDA3D82E5CEC}"/>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1"/>
                    </a:solidFill>
                    <a:latin typeface="Aileron Light" pitchFamily="2" charset="77"/>
                    <a:ea typeface="+mn-ea"/>
                    <a:cs typeface="+mn-cs"/>
                  </a:defRPr>
                </a:pPr>
                <a:endParaRPr lang="en-US"/>
              </a:p>
            </c:txPr>
            <c:dLblPos val="outEnd"/>
            <c:showLegendKey val="0"/>
            <c:showVal val="1"/>
            <c:showCatName val="1"/>
            <c:showSerName val="0"/>
            <c:showPercent val="1"/>
            <c:showBubbleSize val="0"/>
            <c:showLeaderLines val="0"/>
            <c:extLst>
              <c:ext xmlns:c15="http://schemas.microsoft.com/office/drawing/2012/chart" uri="{CE6537A1-D6FC-4f65-9D91-7224C49458BB}"/>
            </c:extLst>
          </c:dLbls>
          <c:cat>
            <c:strRef>
              <c:f>Sheet1!$A$2:$A$4</c:f>
              <c:strCache>
                <c:ptCount val="3"/>
                <c:pt idx="0">
                  <c:v>White</c:v>
                </c:pt>
                <c:pt idx="1">
                  <c:v>Black</c:v>
                </c:pt>
                <c:pt idx="2">
                  <c:v>Other</c:v>
                </c:pt>
              </c:strCache>
            </c:strRef>
          </c:cat>
          <c:val>
            <c:numRef>
              <c:f>Sheet1!$B$2:$B$4</c:f>
              <c:numCache>
                <c:formatCode>General</c:formatCode>
                <c:ptCount val="3"/>
                <c:pt idx="0">
                  <c:v>67.599999999999994</c:v>
                </c:pt>
                <c:pt idx="1">
                  <c:v>19</c:v>
                </c:pt>
                <c:pt idx="2">
                  <c:v>13.4</c:v>
                </c:pt>
              </c:numCache>
            </c:numRef>
          </c:val>
          <c:extLst>
            <c:ext xmlns:c16="http://schemas.microsoft.com/office/drawing/2014/chart" uri="{C3380CC4-5D6E-409C-BE32-E72D297353CC}">
              <c16:uniqueId val="{00000000-765F-4412-A858-EBF0F95835DC}"/>
            </c:ext>
          </c:extLst>
        </c:ser>
        <c:dLbls>
          <c:dLblPos val="outEnd"/>
          <c:showLegendKey val="0"/>
          <c:showVal val="0"/>
          <c:showCatName val="0"/>
          <c:showSerName val="0"/>
          <c:showPercent val="1"/>
          <c:showBubbleSize val="0"/>
          <c:showLeaderLines val="0"/>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ileron Light" pitchFamily="2" charset="77"/>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0" i="0" u="none" strike="noStrike" kern="1200" cap="none" baseline="0">
                <a:solidFill>
                  <a:schemeClr val="tx1"/>
                </a:solidFill>
                <a:latin typeface="Aileron Light" pitchFamily="2" charset="77"/>
                <a:ea typeface="+mn-ea"/>
                <a:cs typeface="+mn-cs"/>
              </a:defRPr>
            </a:pPr>
            <a:r>
              <a:rPr lang="en-US" sz="2200" b="0" i="0" cap="none" dirty="0">
                <a:solidFill>
                  <a:schemeClr val="tx1"/>
                </a:solidFill>
                <a:latin typeface="Aileron Light" pitchFamily="2" charset="77"/>
              </a:rPr>
              <a:t>USA Percentage of Population by Race</a:t>
            </a:r>
          </a:p>
        </c:rich>
      </c:tx>
      <c:layout/>
      <c:overlay val="0"/>
      <c:spPr>
        <a:noFill/>
        <a:ln>
          <a:noFill/>
        </a:ln>
        <a:effectLst/>
      </c:spPr>
      <c:txPr>
        <a:bodyPr rot="0" spcFirstLastPara="1" vertOverflow="ellipsis" vert="horz" wrap="square" anchor="ctr" anchorCtr="1"/>
        <a:lstStyle/>
        <a:p>
          <a:pPr>
            <a:defRPr sz="2200" b="0" i="0" u="none" strike="noStrike" kern="1200" cap="none" baseline="0">
              <a:solidFill>
                <a:schemeClr val="tx1"/>
              </a:solidFill>
              <a:latin typeface="Aileron Light" pitchFamily="2" charset="77"/>
              <a:ea typeface="+mn-ea"/>
              <a:cs typeface="+mn-cs"/>
            </a:defRPr>
          </a:pPr>
          <a:endParaRPr lang="en-US"/>
        </a:p>
      </c:txPr>
    </c:title>
    <c:autoTitleDeleted val="0"/>
    <c:plotArea>
      <c:layout/>
      <c:pieChart>
        <c:varyColors val="1"/>
        <c:ser>
          <c:idx val="0"/>
          <c:order val="0"/>
          <c:tx>
            <c:strRef>
              <c:f>Sheet1!$B$1</c:f>
              <c:strCache>
                <c:ptCount val="1"/>
                <c:pt idx="0">
                  <c:v>US White</c:v>
                </c:pt>
              </c:strCache>
            </c:strRef>
          </c:tx>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2-C869-4D2F-AB39-5A73AD10E90D}"/>
              </c:ext>
            </c:extLst>
          </c:dPt>
          <c:dPt>
            <c:idx val="1"/>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C869-4D2F-AB39-5A73AD10E90D}"/>
              </c:ext>
            </c:extLst>
          </c:dPt>
          <c:dPt>
            <c:idx val="2"/>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0-C869-4D2F-AB39-5A73AD10E90D}"/>
              </c:ext>
            </c:extLst>
          </c:dPt>
          <c:dLbls>
            <c:dLbl>
              <c:idx val="0"/>
              <c:layout/>
              <c:tx>
                <c:rich>
                  <a:bodyPr rot="0" spcFirstLastPara="1" vertOverflow="ellipsis" vert="horz" wrap="square" lIns="38100" tIns="19050" rIns="38100" bIns="19050" anchor="ctr" anchorCtr="1">
                    <a:spAutoFit/>
                  </a:bodyPr>
                  <a:lstStyle/>
                  <a:p>
                    <a:pPr>
                      <a:defRPr sz="1400" b="1" i="0" u="none" strike="noStrike" kern="1200" spc="0" baseline="0">
                        <a:solidFill>
                          <a:schemeClr val="accent1"/>
                        </a:solidFill>
                        <a:latin typeface="Aileron Light" pitchFamily="2" charset="77"/>
                        <a:ea typeface="+mn-ea"/>
                        <a:cs typeface="+mn-cs"/>
                      </a:defRPr>
                    </a:pPr>
                    <a:fld id="{F54A2657-5478-4F84-9057-2929223CFDAF}" type="VALUE">
                      <a:rPr lang="en-US" smtClean="0"/>
                      <a:pPr>
                        <a:defRPr sz="1400">
                          <a:latin typeface="Aileron Light" pitchFamily="2" charset="77"/>
                        </a:defRPr>
                      </a:pPr>
                      <a:t>[VALUE]</a:t>
                    </a:fld>
                    <a:r>
                      <a:rPr lang="en-US" dirty="0"/>
                      <a:t>.0%</a:t>
                    </a:r>
                  </a:p>
                </c:rich>
              </c:tx>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1"/>
                      </a:solidFill>
                      <a:latin typeface="Aileron Light" pitchFamily="2" charset="77"/>
                      <a:ea typeface="+mn-ea"/>
                      <a:cs typeface="+mn-cs"/>
                    </a:defRPr>
                  </a:pPr>
                  <a:endParaRPr lang="en-US"/>
                </a:p>
              </c:txPr>
              <c:dLblPos val="outEnd"/>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2-C869-4D2F-AB39-5A73AD10E90D}"/>
                </c:ext>
              </c:extLst>
            </c:dLbl>
            <c:dLbl>
              <c:idx val="1"/>
              <c:layout/>
              <c:tx>
                <c:rich>
                  <a:bodyPr rot="0" spcFirstLastPara="1" vertOverflow="ellipsis" vert="horz" wrap="square" lIns="38100" tIns="19050" rIns="38100" bIns="19050" anchor="ctr" anchorCtr="1">
                    <a:spAutoFit/>
                  </a:bodyPr>
                  <a:lstStyle/>
                  <a:p>
                    <a:pPr>
                      <a:defRPr sz="1400" b="1" i="0" u="none" strike="noStrike" kern="1200" spc="0" baseline="0">
                        <a:solidFill>
                          <a:schemeClr val="accent4">
                            <a:lumMod val="50000"/>
                          </a:schemeClr>
                        </a:solidFill>
                        <a:latin typeface="Aileron Light" pitchFamily="2" charset="77"/>
                        <a:ea typeface="+mn-ea"/>
                        <a:cs typeface="+mn-cs"/>
                      </a:defRPr>
                    </a:pPr>
                    <a:fld id="{6ED8B61A-219D-459F-B139-C675F96929D0}" type="VALUE">
                      <a:rPr lang="en-US" sz="1400" smtClean="0">
                        <a:solidFill>
                          <a:schemeClr val="accent4">
                            <a:lumMod val="50000"/>
                          </a:schemeClr>
                        </a:solidFill>
                      </a:rPr>
                      <a:pPr>
                        <a:defRPr sz="1400">
                          <a:solidFill>
                            <a:schemeClr val="accent4">
                              <a:lumMod val="50000"/>
                            </a:schemeClr>
                          </a:solidFill>
                          <a:latin typeface="Aileron Light" pitchFamily="2" charset="77"/>
                        </a:defRPr>
                      </a:pPr>
                      <a:t>[VALUE]</a:t>
                    </a:fld>
                    <a:r>
                      <a:rPr lang="en-US" sz="1400" dirty="0">
                        <a:solidFill>
                          <a:schemeClr val="accent4">
                            <a:lumMod val="50000"/>
                          </a:schemeClr>
                        </a:solidFill>
                      </a:rPr>
                      <a:t>%</a:t>
                    </a:r>
                  </a:p>
                </c:rich>
              </c:tx>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4">
                          <a:lumMod val="50000"/>
                        </a:schemeClr>
                      </a:solidFill>
                      <a:latin typeface="Aileron Light" pitchFamily="2" charset="77"/>
                      <a:ea typeface="+mn-ea"/>
                      <a:cs typeface="+mn-cs"/>
                    </a:defRPr>
                  </a:pPr>
                  <a:endParaRPr lang="en-US"/>
                </a:p>
              </c:txPr>
              <c:dLblPos val="outEnd"/>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1-C869-4D2F-AB39-5A73AD10E90D}"/>
                </c:ext>
              </c:extLst>
            </c:dLbl>
            <c:dLbl>
              <c:idx val="2"/>
              <c:layout/>
              <c:tx>
                <c:rich>
                  <a:bodyPr rot="0" spcFirstLastPara="1" vertOverflow="ellipsis" vert="horz" wrap="square" lIns="38100" tIns="19050" rIns="38100" bIns="19050" anchor="ctr" anchorCtr="1">
                    <a:spAutoFit/>
                  </a:bodyPr>
                  <a:lstStyle/>
                  <a:p>
                    <a:pPr>
                      <a:defRPr sz="1400" b="1" i="0" u="none" strike="noStrike" kern="1200" spc="0" baseline="0">
                        <a:solidFill>
                          <a:schemeClr val="accent1"/>
                        </a:solidFill>
                        <a:latin typeface="Aileron Light" pitchFamily="2" charset="77"/>
                        <a:ea typeface="+mn-ea"/>
                        <a:cs typeface="+mn-cs"/>
                      </a:defRPr>
                    </a:pPr>
                    <a:fld id="{8825546B-8E69-478F-8F65-987A2196641F}" type="VALUE">
                      <a:rPr lang="en-US" smtClean="0"/>
                      <a:pPr>
                        <a:defRPr sz="1400">
                          <a:solidFill>
                            <a:schemeClr val="accent1"/>
                          </a:solidFill>
                          <a:latin typeface="Aileron Light" pitchFamily="2" charset="77"/>
                        </a:defRPr>
                      </a:pPr>
                      <a:t>[VALUE]</a:t>
                    </a:fld>
                    <a:r>
                      <a:rPr lang="en-US" dirty="0"/>
                      <a:t>%</a:t>
                    </a:r>
                  </a:p>
                </c:rich>
              </c:tx>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1"/>
                      </a:solidFill>
                      <a:latin typeface="Aileron Light" pitchFamily="2" charset="77"/>
                      <a:ea typeface="+mn-ea"/>
                      <a:cs typeface="+mn-cs"/>
                    </a:defRPr>
                  </a:pPr>
                  <a:endParaRPr lang="en-US"/>
                </a:p>
              </c:txPr>
              <c:dLblPos val="outEnd"/>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0-C869-4D2F-AB39-5A73AD10E90D}"/>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1"/>
                    </a:solidFill>
                    <a:latin typeface="Aileron Light" pitchFamily="2" charset="77"/>
                    <a:ea typeface="+mn-ea"/>
                    <a:cs typeface="+mn-cs"/>
                  </a:defRPr>
                </a:pPr>
                <a:endParaRPr lang="en-US"/>
              </a:p>
            </c:txPr>
            <c:dLblPos val="out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White</c:v>
                </c:pt>
                <c:pt idx="1">
                  <c:v>Black</c:v>
                </c:pt>
                <c:pt idx="2">
                  <c:v>Other</c:v>
                </c:pt>
              </c:strCache>
            </c:strRef>
          </c:cat>
          <c:val>
            <c:numRef>
              <c:f>Sheet1!$B$2:$B$4</c:f>
              <c:numCache>
                <c:formatCode>General</c:formatCode>
                <c:ptCount val="3"/>
                <c:pt idx="0">
                  <c:v>73</c:v>
                </c:pt>
                <c:pt idx="1">
                  <c:v>12.7</c:v>
                </c:pt>
                <c:pt idx="2">
                  <c:v>14.3</c:v>
                </c:pt>
              </c:numCache>
            </c:numRef>
          </c:val>
          <c:extLst>
            <c:ext xmlns:c16="http://schemas.microsoft.com/office/drawing/2014/chart" uri="{C3380CC4-5D6E-409C-BE32-E72D297353CC}">
              <c16:uniqueId val="{00000000-58E3-48FC-BA36-CEEFCD36BCAA}"/>
            </c:ext>
          </c:extLst>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0" i="0" u="none" strike="noStrike" kern="1200" cap="none" baseline="0">
                <a:solidFill>
                  <a:schemeClr val="tx1"/>
                </a:solidFill>
                <a:latin typeface="Aileron Light" pitchFamily="2" charset="77"/>
                <a:ea typeface="+mn-ea"/>
                <a:cs typeface="+mn-cs"/>
              </a:defRPr>
            </a:pPr>
            <a:r>
              <a:rPr lang="en-US" sz="2200" b="0" i="0" cap="none" dirty="0">
                <a:solidFill>
                  <a:schemeClr val="tx1"/>
                </a:solidFill>
                <a:latin typeface="Aileron Light" pitchFamily="2" charset="77"/>
              </a:rPr>
              <a:t>One Care Percentage of Population by Race</a:t>
            </a:r>
          </a:p>
        </c:rich>
      </c:tx>
      <c:layout/>
      <c:overlay val="0"/>
      <c:spPr>
        <a:noFill/>
        <a:ln>
          <a:noFill/>
        </a:ln>
        <a:effectLst/>
      </c:spPr>
      <c:txPr>
        <a:bodyPr rot="0" spcFirstLastPara="1" vertOverflow="ellipsis" vert="horz" wrap="square" anchor="ctr" anchorCtr="1"/>
        <a:lstStyle/>
        <a:p>
          <a:pPr>
            <a:defRPr sz="2200" b="0" i="0" u="none" strike="noStrike" kern="1200" cap="none" baseline="0">
              <a:solidFill>
                <a:schemeClr val="tx1"/>
              </a:solidFill>
              <a:latin typeface="Aileron Light" pitchFamily="2" charset="77"/>
              <a:ea typeface="+mn-ea"/>
              <a:cs typeface="+mn-cs"/>
            </a:defRPr>
          </a:pPr>
          <a:endParaRPr lang="en-US"/>
        </a:p>
      </c:txPr>
    </c:title>
    <c:autoTitleDeleted val="0"/>
    <c:plotArea>
      <c:layout/>
      <c:pieChart>
        <c:varyColors val="1"/>
        <c:ser>
          <c:idx val="0"/>
          <c:order val="0"/>
          <c:tx>
            <c:strRef>
              <c:f>Sheet1!$B$1</c:f>
              <c:strCache>
                <c:ptCount val="1"/>
                <c:pt idx="0">
                  <c:v>1C White</c:v>
                </c:pt>
              </c:strCache>
            </c:strRef>
          </c:tx>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0-22CB-4152-BD34-A8F2FDFFE35B}"/>
              </c:ext>
            </c:extLst>
          </c:dPt>
          <c:dPt>
            <c:idx val="1"/>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2-22CB-4152-BD34-A8F2FDFFE35B}"/>
              </c:ext>
            </c:extLst>
          </c:dPt>
          <c:dPt>
            <c:idx val="2"/>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22CB-4152-BD34-A8F2FDFFE35B}"/>
              </c:ext>
            </c:extLst>
          </c:dPt>
          <c:dLbls>
            <c:dLbl>
              <c:idx val="0"/>
              <c:layout>
                <c:manualLayout>
                  <c:x val="0.1875"/>
                  <c:y val="-8.6805555555555552E-2"/>
                </c:manualLayout>
              </c:layout>
              <c:tx>
                <c:rich>
                  <a:bodyPr rot="0" spcFirstLastPara="1" vertOverflow="ellipsis" vert="horz" wrap="square" lIns="38100" tIns="19050" rIns="38100" bIns="19050" anchor="ctr" anchorCtr="1">
                    <a:spAutoFit/>
                  </a:bodyPr>
                  <a:lstStyle/>
                  <a:p>
                    <a:pPr>
                      <a:defRPr sz="1400" b="1" i="0" u="none" strike="noStrike" kern="1200" spc="0" baseline="0">
                        <a:solidFill>
                          <a:schemeClr val="accent1"/>
                        </a:solidFill>
                        <a:latin typeface="Aileron Light" pitchFamily="2" charset="77"/>
                        <a:ea typeface="+mn-ea"/>
                        <a:cs typeface="+mn-cs"/>
                      </a:defRPr>
                    </a:pPr>
                    <a:fld id="{21C1DFCB-643D-4759-BC65-F1A2F2CD7C8D}" type="VALUE">
                      <a:rPr lang="en-US"/>
                      <a:pPr>
                        <a:defRPr sz="1400">
                          <a:latin typeface="Aileron Light" pitchFamily="2" charset="77"/>
                        </a:defRPr>
                      </a:pPr>
                      <a:t>[VALUE]</a:t>
                    </a:fld>
                    <a:r>
                      <a:rPr lang="en-US" dirty="0"/>
                      <a:t>%</a:t>
                    </a:r>
                  </a:p>
                </c:rich>
              </c:tx>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1"/>
                      </a:solidFill>
                      <a:latin typeface="Aileron Light" pitchFamily="2" charset="77"/>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0-22CB-4152-BD34-A8F2FDFFE35B}"/>
                </c:ext>
              </c:extLst>
            </c:dLbl>
            <c:dLbl>
              <c:idx val="1"/>
              <c:layout>
                <c:manualLayout>
                  <c:x val="-2.7777777777777842E-2"/>
                  <c:y val="3.4722222222222224E-2"/>
                </c:manualLayout>
              </c:layout>
              <c:tx>
                <c:rich>
                  <a:bodyPr rot="0" spcFirstLastPara="1" vertOverflow="ellipsis" vert="horz" wrap="square" lIns="38100" tIns="19050" rIns="38100" bIns="19050" anchor="ctr" anchorCtr="1">
                    <a:spAutoFit/>
                  </a:bodyPr>
                  <a:lstStyle/>
                  <a:p>
                    <a:pPr>
                      <a:defRPr sz="1400" b="1" i="0" u="none" strike="noStrike" kern="1200" spc="0" baseline="0">
                        <a:solidFill>
                          <a:schemeClr val="accent4">
                            <a:lumMod val="50000"/>
                          </a:schemeClr>
                        </a:solidFill>
                        <a:latin typeface="Aileron Light" pitchFamily="2" charset="77"/>
                        <a:ea typeface="+mn-ea"/>
                        <a:cs typeface="+mn-cs"/>
                      </a:defRPr>
                    </a:pPr>
                    <a:fld id="{AA11F1C1-1FA7-469C-90DB-B717308CBE38}" type="VALUE">
                      <a:rPr lang="en-US" smtClean="0">
                        <a:solidFill>
                          <a:schemeClr val="accent4">
                            <a:lumMod val="50000"/>
                          </a:schemeClr>
                        </a:solidFill>
                      </a:rPr>
                      <a:pPr>
                        <a:defRPr sz="1400">
                          <a:solidFill>
                            <a:schemeClr val="accent4">
                              <a:lumMod val="50000"/>
                            </a:schemeClr>
                          </a:solidFill>
                          <a:latin typeface="Aileron Light" pitchFamily="2" charset="77"/>
                        </a:defRPr>
                      </a:pPr>
                      <a:t>[VALUE]</a:t>
                    </a:fld>
                    <a:r>
                      <a:rPr lang="en-US" dirty="0">
                        <a:solidFill>
                          <a:schemeClr val="accent4">
                            <a:lumMod val="50000"/>
                          </a:schemeClr>
                        </a:solidFill>
                      </a:rPr>
                      <a:t>%</a:t>
                    </a:r>
                  </a:p>
                </c:rich>
              </c:tx>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4">
                          <a:lumMod val="50000"/>
                        </a:schemeClr>
                      </a:solidFill>
                      <a:latin typeface="Aileron Light" pitchFamily="2" charset="77"/>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2-22CB-4152-BD34-A8F2FDFFE35B}"/>
                </c:ext>
              </c:extLst>
            </c:dLbl>
            <c:dLbl>
              <c:idx val="2"/>
              <c:layout>
                <c:manualLayout>
                  <c:x val="5.2083196631670978E-2"/>
                  <c:y val="2.7777777777777776E-2"/>
                </c:manualLayout>
              </c:layout>
              <c:tx>
                <c:rich>
                  <a:bodyPr rot="0" spcFirstLastPara="1" vertOverflow="ellipsis" vert="horz" wrap="square" lIns="38100" tIns="19050" rIns="38100" bIns="19050" anchor="ctr" anchorCtr="1">
                    <a:noAutofit/>
                  </a:bodyPr>
                  <a:lstStyle/>
                  <a:p>
                    <a:pPr>
                      <a:defRPr sz="1400" b="1" i="0" u="none" strike="noStrike" kern="1200" spc="0" baseline="0">
                        <a:solidFill>
                          <a:schemeClr val="accent1"/>
                        </a:solidFill>
                        <a:latin typeface="Aileron Light" pitchFamily="2" charset="77"/>
                        <a:ea typeface="+mn-ea"/>
                        <a:cs typeface="+mn-cs"/>
                      </a:defRPr>
                    </a:pPr>
                    <a:fld id="{0551A075-8655-4B43-A3A2-C497F6391083}" type="VALUE">
                      <a:rPr lang="en-US" smtClean="0"/>
                      <a:pPr>
                        <a:defRPr sz="1400">
                          <a:solidFill>
                            <a:schemeClr val="accent1"/>
                          </a:solidFill>
                          <a:latin typeface="Aileron Light" pitchFamily="2" charset="77"/>
                        </a:defRPr>
                      </a:pPr>
                      <a:t>[VALUE]</a:t>
                    </a:fld>
                    <a:r>
                      <a:rPr lang="en-US" dirty="0"/>
                      <a:t>%</a:t>
                    </a:r>
                  </a:p>
                </c:rich>
              </c:tx>
              <c:spPr>
                <a:noFill/>
                <a:ln>
                  <a:noFill/>
                </a:ln>
                <a:effectLst/>
              </c:spPr>
              <c:txPr>
                <a:bodyPr rot="0" spcFirstLastPara="1" vertOverflow="ellipsis" vert="horz" wrap="square" lIns="38100" tIns="19050" rIns="38100" bIns="19050" anchor="ctr" anchorCtr="1">
                  <a:noAutofit/>
                </a:bodyPr>
                <a:lstStyle/>
                <a:p>
                  <a:pPr>
                    <a:defRPr sz="1400" b="1" i="0" u="none" strike="noStrike" kern="1200" spc="0" baseline="0">
                      <a:solidFill>
                        <a:schemeClr val="accent1"/>
                      </a:solidFill>
                      <a:latin typeface="Aileron Light" pitchFamily="2" charset="77"/>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manualLayout>
                      <c:w val="0.1239411089238845"/>
                      <c:h val="9.6527777777777782E-2"/>
                    </c:manualLayout>
                  </c15:layout>
                  <c15:dlblFieldTable/>
                  <c15:showDataLabelsRange val="0"/>
                </c:ext>
                <c:ext xmlns:c16="http://schemas.microsoft.com/office/drawing/2014/chart" uri="{C3380CC4-5D6E-409C-BE32-E72D297353CC}">
                  <c16:uniqueId val="{00000001-22CB-4152-BD34-A8F2FDFFE35B}"/>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1"/>
                    </a:solidFill>
                    <a:latin typeface="Aileron Light" pitchFamily="2" charset="77"/>
                    <a:ea typeface="+mn-ea"/>
                    <a:cs typeface="+mn-cs"/>
                  </a:defRPr>
                </a:pPr>
                <a:endParaRPr lang="en-US"/>
              </a:p>
            </c:txPr>
            <c:dLblPos val="outEnd"/>
            <c:showLegendKey val="0"/>
            <c:showVal val="1"/>
            <c:showCatName val="1"/>
            <c:showSerName val="0"/>
            <c:showPercent val="1"/>
            <c:showBubbleSize val="0"/>
            <c:showLeaderLines val="0"/>
            <c:extLst>
              <c:ext xmlns:c15="http://schemas.microsoft.com/office/drawing/2012/chart" uri="{CE6537A1-D6FC-4f65-9D91-7224C49458BB}"/>
            </c:extLst>
          </c:dLbls>
          <c:cat>
            <c:strRef>
              <c:f>Sheet1!$A$2:$A$4</c:f>
              <c:strCache>
                <c:ptCount val="3"/>
                <c:pt idx="0">
                  <c:v>White</c:v>
                </c:pt>
                <c:pt idx="1">
                  <c:v>Black</c:v>
                </c:pt>
                <c:pt idx="2">
                  <c:v>Other</c:v>
                </c:pt>
              </c:strCache>
            </c:strRef>
          </c:cat>
          <c:val>
            <c:numRef>
              <c:f>Sheet1!$B$2:$B$4</c:f>
              <c:numCache>
                <c:formatCode>General</c:formatCode>
                <c:ptCount val="3"/>
                <c:pt idx="0">
                  <c:v>94.1</c:v>
                </c:pt>
                <c:pt idx="1">
                  <c:v>3.5</c:v>
                </c:pt>
                <c:pt idx="2">
                  <c:v>2.4</c:v>
                </c:pt>
              </c:numCache>
            </c:numRef>
          </c:val>
          <c:extLst>
            <c:ext xmlns:c16="http://schemas.microsoft.com/office/drawing/2014/chart" uri="{C3380CC4-5D6E-409C-BE32-E72D297353CC}">
              <c16:uniqueId val="{00000000-3710-4F05-BAC8-19A9AC9CDADF}"/>
            </c:ext>
          </c:extLst>
        </c:ser>
        <c:dLbls>
          <c:dLblPos val="outEnd"/>
          <c:showLegendKey val="0"/>
          <c:showVal val="1"/>
          <c:showCatName val="0"/>
          <c:showSerName val="0"/>
          <c:showPercent val="0"/>
          <c:showBubbleSize val="0"/>
          <c:showLeaderLines val="0"/>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rgbClr val="FF0000"/>
            </a:solidFill>
            <a:ln>
              <a:noFill/>
            </a:ln>
            <a:effectLst>
              <a:outerShdw blurRad="57150" dist="19050" dir="5400000" algn="ctr" rotWithShape="0">
                <a:srgbClr val="000000">
                  <a:alpha val="63000"/>
                </a:srgbClr>
              </a:outerShdw>
            </a:effectLst>
          </c:spPr>
          <c:invertIfNegative val="0"/>
          <c:dPt>
            <c:idx val="0"/>
            <c:invertIfNegative val="0"/>
            <c:bubble3D val="0"/>
            <c:spPr>
              <a:solidFill>
                <a:srgbClr val="FF0000"/>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3-52F9-4914-870B-B0DBB53AB516}"/>
              </c:ext>
            </c:extLst>
          </c:dPt>
          <c:dPt>
            <c:idx val="1"/>
            <c:invertIfNegative val="0"/>
            <c:bubble3D val="0"/>
            <c:spPr>
              <a:solidFill>
                <a:schemeClr val="accent5"/>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4-52F9-4914-870B-B0DBB53AB516}"/>
              </c:ext>
            </c:extLst>
          </c:dPt>
          <c:dPt>
            <c:idx val="2"/>
            <c:invertIfNegative val="0"/>
            <c:bubble3D val="0"/>
            <c:spPr>
              <a:solidFill>
                <a:schemeClr val="accent4"/>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5-52F9-4914-870B-B0DBB53AB516}"/>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ileron Light" panose="00000400000000000000" pitchFamily="50"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USA</c:v>
                </c:pt>
                <c:pt idx="1">
                  <c:v>Virginia</c:v>
                </c:pt>
                <c:pt idx="2">
                  <c:v>One Care</c:v>
                </c:pt>
              </c:strCache>
            </c:strRef>
          </c:cat>
          <c:val>
            <c:numRef>
              <c:f>Sheet1!$B$2:$B$4</c:f>
              <c:numCache>
                <c:formatCode>0.0%</c:formatCode>
                <c:ptCount val="3"/>
                <c:pt idx="0">
                  <c:v>0.14599999999999999</c:v>
                </c:pt>
                <c:pt idx="1">
                  <c:v>0.112</c:v>
                </c:pt>
                <c:pt idx="2">
                  <c:v>0.19600000000000001</c:v>
                </c:pt>
              </c:numCache>
            </c:numRef>
          </c:val>
          <c:extLst>
            <c:ext xmlns:c16="http://schemas.microsoft.com/office/drawing/2014/chart" uri="{C3380CC4-5D6E-409C-BE32-E72D297353CC}">
              <c16:uniqueId val="{00000000-52F9-4914-870B-B0DBB53AB516}"/>
            </c:ext>
          </c:extLst>
        </c:ser>
        <c:dLbls>
          <c:dLblPos val="outEnd"/>
          <c:showLegendKey val="0"/>
          <c:showVal val="1"/>
          <c:showCatName val="0"/>
          <c:showSerName val="0"/>
          <c:showPercent val="0"/>
          <c:showBubbleSize val="0"/>
        </c:dLbls>
        <c:gapWidth val="115"/>
        <c:overlap val="-20"/>
        <c:axId val="1661413056"/>
        <c:axId val="1541143984"/>
      </c:barChart>
      <c:catAx>
        <c:axId val="1661413056"/>
        <c:scaling>
          <c:orientation val="minMax"/>
        </c:scaling>
        <c:delete val="0"/>
        <c:axPos val="l"/>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ileron Light" panose="00000400000000000000" pitchFamily="50" charset="0"/>
                <a:ea typeface="+mn-ea"/>
                <a:cs typeface="+mn-cs"/>
              </a:defRPr>
            </a:pPr>
            <a:endParaRPr lang="en-US"/>
          </a:p>
        </c:txPr>
        <c:crossAx val="1541143984"/>
        <c:crosses val="autoZero"/>
        <c:auto val="1"/>
        <c:lblAlgn val="ctr"/>
        <c:lblOffset val="100"/>
        <c:noMultiLvlLbl val="0"/>
      </c:catAx>
      <c:valAx>
        <c:axId val="1541143984"/>
        <c:scaling>
          <c:orientation val="minMax"/>
          <c:max val="0.25"/>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0" i="0" u="none" strike="noStrike" kern="1200" baseline="0">
                    <a:solidFill>
                      <a:schemeClr val="tx1"/>
                    </a:solidFill>
                    <a:latin typeface="Aileron Light" panose="00000400000000000000" pitchFamily="50" charset="0"/>
                    <a:ea typeface="+mn-ea"/>
                    <a:cs typeface="+mn-cs"/>
                  </a:defRPr>
                </a:pPr>
                <a:r>
                  <a:rPr lang="en-US"/>
                  <a:t>Percent of Population below Federal Poverty Line</a:t>
                </a:r>
              </a:p>
            </c:rich>
          </c:tx>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ileron Light" panose="00000400000000000000" pitchFamily="50" charset="0"/>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Aileron Light" panose="00000400000000000000" pitchFamily="50" charset="0"/>
                <a:ea typeface="+mn-ea"/>
                <a:cs typeface="+mn-cs"/>
              </a:defRPr>
            </a:pPr>
            <a:endParaRPr lang="en-US"/>
          </a:p>
        </c:txPr>
        <c:crossAx val="166141305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ileron Light" panose="00000400000000000000" pitchFamily="50" charset="0"/>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solidFill>
            <a:schemeClr val="tx1"/>
          </a:solidFill>
          <a:latin typeface="Aileron Light" panose="00000400000000000000" pitchFamily="50" charset="0"/>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USA</c:v>
                </c:pt>
              </c:strCache>
            </c:strRef>
          </c:tx>
          <c:spPr>
            <a:solidFill>
              <a:srgbClr val="FF0000"/>
            </a:solidFill>
            <a:ln>
              <a:noFill/>
            </a:ln>
            <a:effectLst/>
          </c:spPr>
          <c:invertIfNegative val="0"/>
          <c:cat>
            <c:numRef>
              <c:f>Sheet1!$A$2:$A$6</c:f>
              <c:numCache>
                <c:formatCode>General</c:formatCode>
                <c:ptCount val="5"/>
                <c:pt idx="0">
                  <c:v>2013</c:v>
                </c:pt>
                <c:pt idx="1">
                  <c:v>2014</c:v>
                </c:pt>
                <c:pt idx="2">
                  <c:v>2015</c:v>
                </c:pt>
                <c:pt idx="3">
                  <c:v>2016</c:v>
                </c:pt>
                <c:pt idx="4">
                  <c:v>2017</c:v>
                </c:pt>
              </c:numCache>
            </c:numRef>
          </c:cat>
          <c:val>
            <c:numRef>
              <c:f>Sheet1!$B$2:$B$6</c:f>
              <c:numCache>
                <c:formatCode>General</c:formatCode>
                <c:ptCount val="5"/>
                <c:pt idx="0">
                  <c:v>78.099999999999994</c:v>
                </c:pt>
                <c:pt idx="1">
                  <c:v>75.599999999999994</c:v>
                </c:pt>
                <c:pt idx="2">
                  <c:v>70.599999999999994</c:v>
                </c:pt>
                <c:pt idx="3">
                  <c:v>66.5</c:v>
                </c:pt>
                <c:pt idx="4">
                  <c:v>58.7</c:v>
                </c:pt>
              </c:numCache>
            </c:numRef>
          </c:val>
          <c:extLst>
            <c:ext xmlns:c16="http://schemas.microsoft.com/office/drawing/2014/chart" uri="{C3380CC4-5D6E-409C-BE32-E72D297353CC}">
              <c16:uniqueId val="{00000000-C83C-45D9-B91F-866E40192693}"/>
            </c:ext>
          </c:extLst>
        </c:ser>
        <c:ser>
          <c:idx val="1"/>
          <c:order val="1"/>
          <c:tx>
            <c:strRef>
              <c:f>Sheet1!$C$1</c:f>
              <c:strCache>
                <c:ptCount val="1"/>
                <c:pt idx="0">
                  <c:v>Virginia</c:v>
                </c:pt>
              </c:strCache>
            </c:strRef>
          </c:tx>
          <c:spPr>
            <a:solidFill>
              <a:schemeClr val="accent5"/>
            </a:solidFill>
            <a:ln>
              <a:noFill/>
            </a:ln>
            <a:effectLst/>
          </c:spPr>
          <c:invertIfNegative val="0"/>
          <c:cat>
            <c:numRef>
              <c:f>Sheet1!$A$2:$A$6</c:f>
              <c:numCache>
                <c:formatCode>General</c:formatCode>
                <c:ptCount val="5"/>
                <c:pt idx="0">
                  <c:v>2013</c:v>
                </c:pt>
                <c:pt idx="1">
                  <c:v>2014</c:v>
                </c:pt>
                <c:pt idx="2">
                  <c:v>2015</c:v>
                </c:pt>
                <c:pt idx="3">
                  <c:v>2016</c:v>
                </c:pt>
                <c:pt idx="4">
                  <c:v>2017</c:v>
                </c:pt>
              </c:numCache>
            </c:numRef>
          </c:cat>
          <c:val>
            <c:numRef>
              <c:f>Sheet1!$C$2:$C$6</c:f>
              <c:numCache>
                <c:formatCode>General</c:formatCode>
                <c:ptCount val="5"/>
                <c:pt idx="0">
                  <c:v>76.599999999999994</c:v>
                </c:pt>
                <c:pt idx="1">
                  <c:v>73.5</c:v>
                </c:pt>
                <c:pt idx="2">
                  <c:v>68.099999999999994</c:v>
                </c:pt>
                <c:pt idx="3">
                  <c:v>63.4</c:v>
                </c:pt>
                <c:pt idx="4">
                  <c:v>52.9</c:v>
                </c:pt>
              </c:numCache>
            </c:numRef>
          </c:val>
          <c:extLst>
            <c:ext xmlns:c16="http://schemas.microsoft.com/office/drawing/2014/chart" uri="{C3380CC4-5D6E-409C-BE32-E72D297353CC}">
              <c16:uniqueId val="{00000001-C83C-45D9-B91F-866E40192693}"/>
            </c:ext>
          </c:extLst>
        </c:ser>
        <c:ser>
          <c:idx val="2"/>
          <c:order val="2"/>
          <c:tx>
            <c:strRef>
              <c:f>Sheet1!$D$1</c:f>
              <c:strCache>
                <c:ptCount val="1"/>
                <c:pt idx="0">
                  <c:v>One Care</c:v>
                </c:pt>
              </c:strCache>
            </c:strRef>
          </c:tx>
          <c:spPr>
            <a:solidFill>
              <a:schemeClr val="accent4"/>
            </a:solidFill>
            <a:ln>
              <a:noFill/>
            </a:ln>
            <a:effectLst/>
          </c:spPr>
          <c:invertIfNegative val="0"/>
          <c:trendline>
            <c:spPr>
              <a:ln w="19050" cap="rnd">
                <a:solidFill>
                  <a:schemeClr val="accent4">
                    <a:lumMod val="50000"/>
                  </a:schemeClr>
                </a:solidFill>
                <a:prstDash val="sysDash"/>
              </a:ln>
              <a:effectLst/>
            </c:spPr>
            <c:trendlineType val="linear"/>
            <c:dispRSqr val="0"/>
            <c:dispEq val="0"/>
          </c:trendline>
          <c:cat>
            <c:numRef>
              <c:f>Sheet1!$A$2:$A$6</c:f>
              <c:numCache>
                <c:formatCode>General</c:formatCode>
                <c:ptCount val="5"/>
                <c:pt idx="0">
                  <c:v>2013</c:v>
                </c:pt>
                <c:pt idx="1">
                  <c:v>2014</c:v>
                </c:pt>
                <c:pt idx="2">
                  <c:v>2015</c:v>
                </c:pt>
                <c:pt idx="3">
                  <c:v>2016</c:v>
                </c:pt>
                <c:pt idx="4">
                  <c:v>2017</c:v>
                </c:pt>
              </c:numCache>
            </c:numRef>
          </c:cat>
          <c:val>
            <c:numRef>
              <c:f>Sheet1!$D$2:$D$6</c:f>
              <c:numCache>
                <c:formatCode>General</c:formatCode>
                <c:ptCount val="5"/>
                <c:pt idx="0">
                  <c:v>169.5</c:v>
                </c:pt>
                <c:pt idx="1">
                  <c:v>161.1</c:v>
                </c:pt>
                <c:pt idx="2">
                  <c:v>148</c:v>
                </c:pt>
                <c:pt idx="3">
                  <c:v>143.6</c:v>
                </c:pt>
                <c:pt idx="4">
                  <c:v>121.7</c:v>
                </c:pt>
              </c:numCache>
            </c:numRef>
          </c:val>
          <c:extLst>
            <c:ext xmlns:c16="http://schemas.microsoft.com/office/drawing/2014/chart" uri="{C3380CC4-5D6E-409C-BE32-E72D297353CC}">
              <c16:uniqueId val="{00000002-C83C-45D9-B91F-866E40192693}"/>
            </c:ext>
          </c:extLst>
        </c:ser>
        <c:dLbls>
          <c:showLegendKey val="0"/>
          <c:showVal val="0"/>
          <c:showCatName val="0"/>
          <c:showSerName val="0"/>
          <c:showPercent val="0"/>
          <c:showBubbleSize val="0"/>
        </c:dLbls>
        <c:gapWidth val="100"/>
        <c:overlap val="-24"/>
        <c:axId val="124711087"/>
        <c:axId val="119730367"/>
      </c:barChart>
      <c:catAx>
        <c:axId val="124711087"/>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solidFill>
                    <a:latin typeface="Aileron Light" pitchFamily="2" charset="77"/>
                    <a:ea typeface="+mn-ea"/>
                    <a:cs typeface="+mn-cs"/>
                  </a:defRPr>
                </a:pPr>
                <a:r>
                  <a:rPr lang="en-US"/>
                  <a:t>Year</a:t>
                </a:r>
              </a:p>
            </c:rich>
          </c:tx>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ileron Light" pitchFamily="2" charset="77"/>
                  <a:ea typeface="+mn-ea"/>
                  <a:cs typeface="+mn-cs"/>
                </a:defRPr>
              </a:pPr>
              <a:endParaRPr lang="en-US"/>
            </a:p>
          </c:txPr>
        </c:title>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ileron Light" pitchFamily="2" charset="77"/>
                <a:ea typeface="+mn-ea"/>
                <a:cs typeface="+mn-cs"/>
              </a:defRPr>
            </a:pPr>
            <a:endParaRPr lang="en-US"/>
          </a:p>
        </c:txPr>
        <c:crossAx val="119730367"/>
        <c:crosses val="autoZero"/>
        <c:auto val="1"/>
        <c:lblAlgn val="ctr"/>
        <c:lblOffset val="100"/>
        <c:noMultiLvlLbl val="0"/>
      </c:catAx>
      <c:valAx>
        <c:axId val="119730367"/>
        <c:scaling>
          <c:orientation val="minMax"/>
          <c:max val="200"/>
        </c:scaling>
        <c:delete val="0"/>
        <c:axPos val="l"/>
        <c:majorGridlines>
          <c:spPr>
            <a:ln w="9525" cap="flat" cmpd="sng" algn="ctr">
              <a:solidFill>
                <a:schemeClr val="tx2">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solidFill>
                    <a:latin typeface="Aileron Light" pitchFamily="2" charset="77"/>
                    <a:ea typeface="+mn-ea"/>
                    <a:cs typeface="+mn-cs"/>
                  </a:defRPr>
                </a:pPr>
                <a:r>
                  <a:rPr lang="en-US"/>
                  <a:t>Rate per 100,000 Population</a:t>
                </a:r>
              </a:p>
            </c:rich>
          </c:tx>
          <c:layout>
            <c:manualLayout>
              <c:xMode val="edge"/>
              <c:yMode val="edge"/>
              <c:x val="7.7199282958471038E-3"/>
              <c:y val="0.15478398555101872"/>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solidFill>
                  <a:latin typeface="Aileron Light" pitchFamily="2" charset="77"/>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Aileron Light" pitchFamily="2" charset="77"/>
                <a:ea typeface="+mn-ea"/>
                <a:cs typeface="+mn-cs"/>
              </a:defRPr>
            </a:pPr>
            <a:endParaRPr lang="en-US"/>
          </a:p>
        </c:txPr>
        <c:crossAx val="124711087"/>
        <c:crosses val="autoZero"/>
        <c:crossBetween val="between"/>
        <c:majorUnit val="25"/>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ileron Light" pitchFamily="2" charset="77"/>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b="0" i="0">
          <a:solidFill>
            <a:schemeClr val="tx1"/>
          </a:solidFill>
          <a:latin typeface="Aileron Light" pitchFamily="2" charset="77"/>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Overdose Deaths</c:v>
                </c:pt>
              </c:strCache>
            </c:strRef>
          </c:tx>
          <c:spPr>
            <a:solidFill>
              <a:schemeClr val="accent4"/>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ileron Light" pitchFamily="2" charset="77"/>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2013</c:v>
                </c:pt>
                <c:pt idx="1">
                  <c:v>2014</c:v>
                </c:pt>
                <c:pt idx="2">
                  <c:v>2015</c:v>
                </c:pt>
                <c:pt idx="3">
                  <c:v>2016</c:v>
                </c:pt>
                <c:pt idx="4">
                  <c:v>2017</c:v>
                </c:pt>
              </c:numCache>
            </c:numRef>
          </c:cat>
          <c:val>
            <c:numRef>
              <c:f>Sheet1!$B$2:$B$6</c:f>
              <c:numCache>
                <c:formatCode>General</c:formatCode>
                <c:ptCount val="5"/>
                <c:pt idx="0">
                  <c:v>106</c:v>
                </c:pt>
                <c:pt idx="1">
                  <c:v>133</c:v>
                </c:pt>
                <c:pt idx="2">
                  <c:v>100</c:v>
                </c:pt>
                <c:pt idx="3">
                  <c:v>106</c:v>
                </c:pt>
                <c:pt idx="4">
                  <c:v>116</c:v>
                </c:pt>
              </c:numCache>
            </c:numRef>
          </c:val>
          <c:extLst>
            <c:ext xmlns:c16="http://schemas.microsoft.com/office/drawing/2014/chart" uri="{C3380CC4-5D6E-409C-BE32-E72D297353CC}">
              <c16:uniqueId val="{00000000-02DD-476A-AA5B-7F746A311326}"/>
            </c:ext>
          </c:extLst>
        </c:ser>
        <c:dLbls>
          <c:dLblPos val="inEnd"/>
          <c:showLegendKey val="0"/>
          <c:showVal val="1"/>
          <c:showCatName val="0"/>
          <c:showSerName val="0"/>
          <c:showPercent val="0"/>
          <c:showBubbleSize val="0"/>
        </c:dLbls>
        <c:gapWidth val="100"/>
        <c:overlap val="-24"/>
        <c:axId val="367131936"/>
        <c:axId val="367132264"/>
      </c:barChart>
      <c:catAx>
        <c:axId val="367131936"/>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solidFill>
                    <a:latin typeface="Aileron Light" pitchFamily="2" charset="77"/>
                    <a:ea typeface="+mn-ea"/>
                    <a:cs typeface="+mn-cs"/>
                  </a:defRPr>
                </a:pPr>
                <a:r>
                  <a:rPr lang="en-US"/>
                  <a:t>Year</a:t>
                </a:r>
              </a:p>
            </c:rich>
          </c:tx>
          <c:layout>
            <c:manualLayout>
              <c:xMode val="edge"/>
              <c:yMode val="edge"/>
              <c:x val="0.46925254558978174"/>
              <c:y val="0.86638868125643154"/>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ileron Light" pitchFamily="2" charset="77"/>
                  <a:ea typeface="+mn-ea"/>
                  <a:cs typeface="+mn-cs"/>
                </a:defRPr>
              </a:pPr>
              <a:endParaRPr lang="en-US"/>
            </a:p>
          </c:txPr>
        </c:title>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ileron Light" pitchFamily="2" charset="77"/>
                <a:ea typeface="+mn-ea"/>
                <a:cs typeface="+mn-cs"/>
              </a:defRPr>
            </a:pPr>
            <a:endParaRPr lang="en-US"/>
          </a:p>
        </c:txPr>
        <c:crossAx val="367132264"/>
        <c:crosses val="autoZero"/>
        <c:auto val="1"/>
        <c:lblAlgn val="ctr"/>
        <c:lblOffset val="100"/>
        <c:noMultiLvlLbl val="0"/>
      </c:catAx>
      <c:valAx>
        <c:axId val="367132264"/>
        <c:scaling>
          <c:orientation val="minMax"/>
          <c:max val="15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solidFill>
                    <a:latin typeface="Aileron Light" pitchFamily="2" charset="77"/>
                    <a:ea typeface="+mn-ea"/>
                    <a:cs typeface="+mn-cs"/>
                  </a:defRPr>
                </a:pPr>
                <a:r>
                  <a:rPr lang="en-US"/>
                  <a:t>Number of Overdose Deaths</a:t>
                </a:r>
              </a:p>
            </c:rich>
          </c:tx>
          <c:layout>
            <c:manualLayout>
              <c:xMode val="edge"/>
              <c:yMode val="edge"/>
              <c:x val="5.08957654723127E-3"/>
              <c:y val="2.3973549192676975E-2"/>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solidFill>
                  <a:latin typeface="Aileron Light" pitchFamily="2" charset="77"/>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Aileron Light" pitchFamily="2" charset="77"/>
                <a:ea typeface="+mn-ea"/>
                <a:cs typeface="+mn-cs"/>
              </a:defRPr>
            </a:pPr>
            <a:endParaRPr lang="en-US"/>
          </a:p>
        </c:txPr>
        <c:crossAx val="367131936"/>
        <c:crosses val="autoZero"/>
        <c:crossBetween val="between"/>
        <c:majorUnit val="50"/>
      </c:valAx>
      <c:spPr>
        <a:noFill/>
        <a:ln>
          <a:noFill/>
        </a:ln>
        <a:effectLst/>
      </c:spPr>
    </c:plotArea>
    <c:plotVisOnly val="1"/>
    <c:dispBlanksAs val="gap"/>
    <c:showDLblsOverMax val="0"/>
  </c:chart>
  <c:spPr>
    <a:noFill/>
    <a:ln>
      <a:noFill/>
    </a:ln>
    <a:effectLst/>
  </c:spPr>
  <c:txPr>
    <a:bodyPr/>
    <a:lstStyle/>
    <a:p>
      <a:pPr>
        <a:defRPr sz="1400" b="0" i="0">
          <a:solidFill>
            <a:schemeClr val="tx1"/>
          </a:solidFill>
          <a:latin typeface="Aileron Light" pitchFamily="2" charset="77"/>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2000" b="0" i="0" u="none" strike="noStrike" kern="1200" cap="none" spc="0" normalizeH="0" baseline="0">
                <a:solidFill>
                  <a:schemeClr val="tx1"/>
                </a:solidFill>
                <a:latin typeface="Aileron Light" panose="00000400000000000000" pitchFamily="50" charset="0"/>
                <a:ea typeface="+mj-ea"/>
                <a:cs typeface="+mj-cs"/>
              </a:defRPr>
            </a:pPr>
            <a:r>
              <a:rPr lang="en-US" sz="2000" dirty="0">
                <a:solidFill>
                  <a:schemeClr val="tx1"/>
                </a:solidFill>
              </a:rPr>
              <a:t>Rate of Overdose Deaths</a:t>
            </a:r>
          </a:p>
        </c:rich>
      </c:tx>
      <c:layout>
        <c:manualLayout>
          <c:xMode val="edge"/>
          <c:yMode val="edge"/>
          <c:x val="0.24890172686086379"/>
          <c:y val="5.0046189987496895E-2"/>
        </c:manualLayout>
      </c:layout>
      <c:overlay val="0"/>
      <c:spPr>
        <a:noFill/>
        <a:ln>
          <a:noFill/>
        </a:ln>
        <a:effectLst/>
      </c:spPr>
      <c:txPr>
        <a:bodyPr rot="0" spcFirstLastPara="1" vertOverflow="ellipsis" vert="horz" wrap="square" anchor="ctr" anchorCtr="1"/>
        <a:lstStyle/>
        <a:p>
          <a:pPr algn="ctr">
            <a:defRPr sz="2000" b="0" i="0" u="none" strike="noStrike" kern="1200" cap="none" spc="0" normalizeH="0" baseline="0">
              <a:solidFill>
                <a:schemeClr val="tx1"/>
              </a:solidFill>
              <a:latin typeface="Aileron Light" panose="00000400000000000000" pitchFamily="50" charset="0"/>
              <a:ea typeface="+mj-ea"/>
              <a:cs typeface="+mj-cs"/>
            </a:defRPr>
          </a:pPr>
          <a:endParaRPr lang="en-US"/>
        </a:p>
      </c:txPr>
    </c:title>
    <c:autoTitleDeleted val="0"/>
    <c:plotArea>
      <c:layout>
        <c:manualLayout>
          <c:layoutTarget val="inner"/>
          <c:xMode val="edge"/>
          <c:yMode val="edge"/>
          <c:x val="0.14773291449089687"/>
          <c:y val="0.18308883508344878"/>
          <c:w val="0.8193415762331403"/>
          <c:h val="0.53640592920687769"/>
        </c:manualLayout>
      </c:layout>
      <c:lineChart>
        <c:grouping val="standard"/>
        <c:varyColors val="0"/>
        <c:ser>
          <c:idx val="0"/>
          <c:order val="0"/>
          <c:tx>
            <c:strRef>
              <c:f>Sheet1!$B$1</c:f>
              <c:strCache>
                <c:ptCount val="1"/>
                <c:pt idx="0">
                  <c:v>USA</c:v>
                </c:pt>
              </c:strCache>
            </c:strRef>
          </c:tx>
          <c:spPr>
            <a:ln w="38100" cap="rnd">
              <a:solidFill>
                <a:srgbClr val="FF0000"/>
              </a:solidFill>
              <a:round/>
            </a:ln>
            <a:effectLst/>
          </c:spPr>
          <c:marker>
            <c:symbol val="none"/>
          </c:marker>
          <c:cat>
            <c:numRef>
              <c:f>Sheet1!$A$2:$A$6</c:f>
              <c:numCache>
                <c:formatCode>General</c:formatCode>
                <c:ptCount val="5"/>
                <c:pt idx="0">
                  <c:v>2013</c:v>
                </c:pt>
                <c:pt idx="1">
                  <c:v>2014</c:v>
                </c:pt>
                <c:pt idx="2">
                  <c:v>2015</c:v>
                </c:pt>
                <c:pt idx="3">
                  <c:v>2016</c:v>
                </c:pt>
                <c:pt idx="4">
                  <c:v>2017</c:v>
                </c:pt>
              </c:numCache>
            </c:numRef>
          </c:cat>
          <c:val>
            <c:numRef>
              <c:f>Sheet1!$B$2:$B$6</c:f>
              <c:numCache>
                <c:formatCode>General</c:formatCode>
                <c:ptCount val="5"/>
                <c:pt idx="0">
                  <c:v>13.8</c:v>
                </c:pt>
                <c:pt idx="1">
                  <c:v>14.7</c:v>
                </c:pt>
                <c:pt idx="2">
                  <c:v>16.3</c:v>
                </c:pt>
                <c:pt idx="3">
                  <c:v>19.8</c:v>
                </c:pt>
                <c:pt idx="4">
                  <c:v>21.7</c:v>
                </c:pt>
              </c:numCache>
            </c:numRef>
          </c:val>
          <c:smooth val="0"/>
          <c:extLst>
            <c:ext xmlns:c16="http://schemas.microsoft.com/office/drawing/2014/chart" uri="{C3380CC4-5D6E-409C-BE32-E72D297353CC}">
              <c16:uniqueId val="{00000000-CBB1-4BF0-8B77-518A53C5CB0B}"/>
            </c:ext>
          </c:extLst>
        </c:ser>
        <c:ser>
          <c:idx val="1"/>
          <c:order val="1"/>
          <c:tx>
            <c:strRef>
              <c:f>Sheet1!$C$1</c:f>
              <c:strCache>
                <c:ptCount val="1"/>
                <c:pt idx="0">
                  <c:v>Virginia</c:v>
                </c:pt>
              </c:strCache>
            </c:strRef>
          </c:tx>
          <c:spPr>
            <a:ln w="38100" cap="rnd">
              <a:solidFill>
                <a:schemeClr val="accent5"/>
              </a:solidFill>
              <a:round/>
            </a:ln>
            <a:effectLst/>
          </c:spPr>
          <c:marker>
            <c:symbol val="none"/>
          </c:marker>
          <c:cat>
            <c:numRef>
              <c:f>Sheet1!$A$2:$A$6</c:f>
              <c:numCache>
                <c:formatCode>General</c:formatCode>
                <c:ptCount val="5"/>
                <c:pt idx="0">
                  <c:v>2013</c:v>
                </c:pt>
                <c:pt idx="1">
                  <c:v>2014</c:v>
                </c:pt>
                <c:pt idx="2">
                  <c:v>2015</c:v>
                </c:pt>
                <c:pt idx="3">
                  <c:v>2016</c:v>
                </c:pt>
                <c:pt idx="4">
                  <c:v>2017</c:v>
                </c:pt>
              </c:numCache>
            </c:numRef>
          </c:cat>
          <c:val>
            <c:numRef>
              <c:f>Sheet1!$C$2:$C$6</c:f>
              <c:numCache>
                <c:formatCode>General</c:formatCode>
                <c:ptCount val="5"/>
                <c:pt idx="0">
                  <c:v>11.1</c:v>
                </c:pt>
                <c:pt idx="1">
                  <c:v>11.9</c:v>
                </c:pt>
                <c:pt idx="2">
                  <c:v>12.3</c:v>
                </c:pt>
                <c:pt idx="3">
                  <c:v>17</c:v>
                </c:pt>
                <c:pt idx="4">
                  <c:v>18.100000000000001</c:v>
                </c:pt>
              </c:numCache>
            </c:numRef>
          </c:val>
          <c:smooth val="0"/>
          <c:extLst>
            <c:ext xmlns:c16="http://schemas.microsoft.com/office/drawing/2014/chart" uri="{C3380CC4-5D6E-409C-BE32-E72D297353CC}">
              <c16:uniqueId val="{00000000-5474-47D3-A378-6620DD8D8721}"/>
            </c:ext>
          </c:extLst>
        </c:ser>
        <c:ser>
          <c:idx val="2"/>
          <c:order val="2"/>
          <c:tx>
            <c:strRef>
              <c:f>Sheet1!$D$1</c:f>
              <c:strCache>
                <c:ptCount val="1"/>
                <c:pt idx="0">
                  <c:v>One Care</c:v>
                </c:pt>
              </c:strCache>
            </c:strRef>
          </c:tx>
          <c:spPr>
            <a:ln w="38100" cap="rnd">
              <a:solidFill>
                <a:schemeClr val="accent4"/>
              </a:solidFill>
              <a:round/>
            </a:ln>
            <a:effectLst/>
          </c:spPr>
          <c:marker>
            <c:symbol val="none"/>
          </c:marker>
          <c:cat>
            <c:numRef>
              <c:f>Sheet1!$A$2:$A$6</c:f>
              <c:numCache>
                <c:formatCode>General</c:formatCode>
                <c:ptCount val="5"/>
                <c:pt idx="0">
                  <c:v>2013</c:v>
                </c:pt>
                <c:pt idx="1">
                  <c:v>2014</c:v>
                </c:pt>
                <c:pt idx="2">
                  <c:v>2015</c:v>
                </c:pt>
                <c:pt idx="3">
                  <c:v>2016</c:v>
                </c:pt>
                <c:pt idx="4">
                  <c:v>2017</c:v>
                </c:pt>
              </c:numCache>
            </c:numRef>
          </c:cat>
          <c:val>
            <c:numRef>
              <c:f>Sheet1!$D$2:$D$6</c:f>
              <c:numCache>
                <c:formatCode>General</c:formatCode>
                <c:ptCount val="5"/>
                <c:pt idx="0">
                  <c:v>17.8</c:v>
                </c:pt>
                <c:pt idx="1">
                  <c:v>22.5</c:v>
                </c:pt>
                <c:pt idx="2">
                  <c:v>17</c:v>
                </c:pt>
                <c:pt idx="3">
                  <c:v>18.100000000000001</c:v>
                </c:pt>
                <c:pt idx="4">
                  <c:v>19.899999999999999</c:v>
                </c:pt>
              </c:numCache>
            </c:numRef>
          </c:val>
          <c:smooth val="0"/>
          <c:extLst>
            <c:ext xmlns:c16="http://schemas.microsoft.com/office/drawing/2014/chart" uri="{C3380CC4-5D6E-409C-BE32-E72D297353CC}">
              <c16:uniqueId val="{00000001-1382-48E8-852E-28B10AD378F6}"/>
            </c:ext>
          </c:extLst>
        </c:ser>
        <c:dLbls>
          <c:showLegendKey val="0"/>
          <c:showVal val="0"/>
          <c:showCatName val="0"/>
          <c:showSerName val="0"/>
          <c:showPercent val="0"/>
          <c:showBubbleSize val="0"/>
        </c:dLbls>
        <c:smooth val="0"/>
        <c:axId val="865782879"/>
        <c:axId val="692418383"/>
      </c:lineChart>
      <c:catAx>
        <c:axId val="865782879"/>
        <c:scaling>
          <c:orientation val="minMax"/>
        </c:scaling>
        <c:delete val="0"/>
        <c:axPos val="b"/>
        <c:title>
          <c:tx>
            <c:rich>
              <a:bodyPr rot="0" spcFirstLastPara="1" vertOverflow="ellipsis" vert="horz" wrap="square" anchor="ctr" anchorCtr="1"/>
              <a:lstStyle/>
              <a:p>
                <a:pPr>
                  <a:defRPr sz="1400" b="0" i="0" u="none" strike="noStrike" kern="1200" cap="none" baseline="0">
                    <a:solidFill>
                      <a:schemeClr val="tx1"/>
                    </a:solidFill>
                    <a:latin typeface="Aileron Light" panose="00000400000000000000" pitchFamily="50" charset="0"/>
                    <a:ea typeface="+mn-ea"/>
                    <a:cs typeface="+mn-cs"/>
                  </a:defRPr>
                </a:pPr>
                <a:r>
                  <a:rPr lang="en-US" cap="none" baseline="0" dirty="0">
                    <a:solidFill>
                      <a:schemeClr val="tx1"/>
                    </a:solidFill>
                  </a:rPr>
                  <a:t>Year</a:t>
                </a:r>
              </a:p>
            </c:rich>
          </c:tx>
          <c:layout/>
          <c:overlay val="0"/>
          <c:spPr>
            <a:noFill/>
            <a:ln>
              <a:noFill/>
            </a:ln>
            <a:effectLst/>
          </c:spPr>
          <c:txPr>
            <a:bodyPr rot="0" spcFirstLastPara="1" vertOverflow="ellipsis" vert="horz" wrap="square" anchor="ctr" anchorCtr="1"/>
            <a:lstStyle/>
            <a:p>
              <a:pPr>
                <a:defRPr sz="1400" b="0" i="0" u="none" strike="noStrike" kern="1200" cap="none" baseline="0">
                  <a:solidFill>
                    <a:schemeClr val="tx1"/>
                  </a:solidFill>
                  <a:latin typeface="Aileron Light" panose="00000400000000000000" pitchFamily="50" charset="0"/>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cap="none" spc="0" normalizeH="0" baseline="0">
                <a:solidFill>
                  <a:schemeClr val="tx1"/>
                </a:solidFill>
                <a:latin typeface="Aileron Light" panose="00000400000000000000" pitchFamily="50" charset="0"/>
                <a:ea typeface="+mn-ea"/>
                <a:cs typeface="+mn-cs"/>
              </a:defRPr>
            </a:pPr>
            <a:endParaRPr lang="en-US"/>
          </a:p>
        </c:txPr>
        <c:crossAx val="692418383"/>
        <c:crosses val="autoZero"/>
        <c:auto val="1"/>
        <c:lblAlgn val="ctr"/>
        <c:lblOffset val="100"/>
        <c:noMultiLvlLbl val="0"/>
      </c:catAx>
      <c:valAx>
        <c:axId val="692418383"/>
        <c:scaling>
          <c:orientation val="minMax"/>
          <c:min val="0"/>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1400" b="0" i="0" u="none" strike="noStrike" kern="1200" cap="none" baseline="0">
                    <a:solidFill>
                      <a:schemeClr val="tx1"/>
                    </a:solidFill>
                    <a:latin typeface="Aileron Light" panose="00000400000000000000" pitchFamily="50" charset="0"/>
                    <a:ea typeface="+mn-ea"/>
                    <a:cs typeface="+mn-cs"/>
                  </a:defRPr>
                </a:pPr>
                <a:r>
                  <a:rPr lang="en-US" cap="none" baseline="0" dirty="0">
                    <a:solidFill>
                      <a:schemeClr val="tx1"/>
                    </a:solidFill>
                  </a:rPr>
                  <a:t>Rate per 100,000 Population</a:t>
                </a:r>
              </a:p>
            </c:rich>
          </c:tx>
          <c:layout>
            <c:manualLayout>
              <c:xMode val="edge"/>
              <c:yMode val="edge"/>
              <c:x val="1.0975169758654289E-2"/>
              <c:y val="0.1067861282544801"/>
            </c:manualLayout>
          </c:layout>
          <c:overlay val="0"/>
          <c:spPr>
            <a:noFill/>
            <a:ln>
              <a:noFill/>
            </a:ln>
            <a:effectLst/>
          </c:spPr>
          <c:txPr>
            <a:bodyPr rot="-5400000" spcFirstLastPara="1" vertOverflow="ellipsis" vert="horz" wrap="square" anchor="ctr" anchorCtr="1"/>
            <a:lstStyle/>
            <a:p>
              <a:pPr>
                <a:defRPr sz="1400" b="0" i="0" u="none" strike="noStrike" kern="1200" cap="none" baseline="0">
                  <a:solidFill>
                    <a:schemeClr val="tx1"/>
                  </a:solidFill>
                  <a:latin typeface="Aileron Light" panose="00000400000000000000" pitchFamily="50" charset="0"/>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ileron Light" panose="00000400000000000000" pitchFamily="50" charset="0"/>
                <a:ea typeface="+mn-ea"/>
                <a:cs typeface="+mn-cs"/>
              </a:defRPr>
            </a:pPr>
            <a:endParaRPr lang="en-US"/>
          </a:p>
        </c:txPr>
        <c:crossAx val="865782879"/>
        <c:crosses val="autoZero"/>
        <c:crossBetween val="between"/>
        <c:majorUnit val="5"/>
        <c:minorUnit val="5"/>
      </c:valAx>
      <c:spPr>
        <a:noFill/>
        <a:ln>
          <a:noFill/>
        </a:ln>
        <a:effectLst/>
      </c:spPr>
    </c:plotArea>
    <c:legend>
      <c:legendPos val="t"/>
      <c:layout>
        <c:manualLayout>
          <c:xMode val="edge"/>
          <c:yMode val="edge"/>
          <c:x val="0.21340720688411041"/>
          <c:y val="0.91000073746354204"/>
          <c:w val="0.65933418743775152"/>
          <c:h val="8.0903128252791237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ileron Light" panose="00000400000000000000" pitchFamily="50" charset="0"/>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latin typeface="Aileron Light" panose="00000400000000000000" pitchFamily="50"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withinLinear" id="16">
  <a:schemeClr val="accent3"/>
</cs:colorStyle>
</file>

<file path=ppt/charts/colors14.xml><?xml version="1.0" encoding="utf-8"?>
<cs:colorStyle xmlns:cs="http://schemas.microsoft.com/office/drawing/2012/chartStyle" xmlns:a="http://schemas.openxmlformats.org/drawingml/2006/main" meth="withinLinear" id="16">
  <a:schemeClr val="accent3"/>
</cs:colorStyle>
</file>

<file path=ppt/charts/colors15.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11.xml><?xml version="1.0" encoding="utf-8"?>
<cs:chartStyle xmlns:cs="http://schemas.microsoft.com/office/drawing/2012/chartStyle" xmlns:a="http://schemas.openxmlformats.org/drawingml/2006/main" id="342">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2.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13.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14.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15.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20.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41">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7.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9.xml><?xml version="1.0" encoding="utf-8"?>
<cs:chartStyle xmlns:cs="http://schemas.microsoft.com/office/drawing/2012/chartStyle" xmlns:a="http://schemas.openxmlformats.org/drawingml/2006/main" id="23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15C4848-04E2-AA48-AC4A-E485249318F6}" type="datetimeFigureOut">
              <a:rPr lang="en-US" smtClean="0"/>
              <a:t>7/12/2019</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13B1722-73AE-BE4C-B14B-F39D0D5AFC3C}" type="slidenum">
              <a:rPr lang="en-US" smtClean="0"/>
              <a:t>‹#›</a:t>
            </a:fld>
            <a:endParaRPr lang="en-US" dirty="0"/>
          </a:p>
        </p:txBody>
      </p:sp>
    </p:spTree>
    <p:extLst>
      <p:ext uri="{BB962C8B-B14F-4D97-AF65-F5344CB8AC3E}">
        <p14:creationId xmlns:p14="http://schemas.microsoft.com/office/powerpoint/2010/main" val="22080024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3B1722-73AE-BE4C-B14B-F39D0D5AFC3C}" type="slidenum">
              <a:rPr lang="en-US" smtClean="0"/>
              <a:t>4</a:t>
            </a:fld>
            <a:endParaRPr lang="en-US" dirty="0"/>
          </a:p>
        </p:txBody>
      </p:sp>
    </p:spTree>
    <p:extLst>
      <p:ext uri="{BB962C8B-B14F-4D97-AF65-F5344CB8AC3E}">
        <p14:creationId xmlns:p14="http://schemas.microsoft.com/office/powerpoint/2010/main" val="27965685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3B1722-73AE-BE4C-B14B-F39D0D5AFC3C}" type="slidenum">
              <a:rPr lang="en-US" smtClean="0"/>
              <a:t>7</a:t>
            </a:fld>
            <a:endParaRPr lang="en-US" dirty="0"/>
          </a:p>
        </p:txBody>
      </p:sp>
    </p:spTree>
    <p:extLst>
      <p:ext uri="{BB962C8B-B14F-4D97-AF65-F5344CB8AC3E}">
        <p14:creationId xmlns:p14="http://schemas.microsoft.com/office/powerpoint/2010/main" val="27519113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3B1722-73AE-BE4C-B14B-F39D0D5AFC3C}" type="slidenum">
              <a:rPr lang="en-US" smtClean="0"/>
              <a:t>16</a:t>
            </a:fld>
            <a:endParaRPr lang="en-US" dirty="0"/>
          </a:p>
        </p:txBody>
      </p:sp>
    </p:spTree>
    <p:extLst>
      <p:ext uri="{BB962C8B-B14F-4D97-AF65-F5344CB8AC3E}">
        <p14:creationId xmlns:p14="http://schemas.microsoft.com/office/powerpoint/2010/main" val="26479650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3B1722-73AE-BE4C-B14B-F39D0D5AFC3C}" type="slidenum">
              <a:rPr lang="en-US" smtClean="0"/>
              <a:t>17</a:t>
            </a:fld>
            <a:endParaRPr lang="en-US" dirty="0"/>
          </a:p>
        </p:txBody>
      </p:sp>
    </p:spTree>
    <p:extLst>
      <p:ext uri="{BB962C8B-B14F-4D97-AF65-F5344CB8AC3E}">
        <p14:creationId xmlns:p14="http://schemas.microsoft.com/office/powerpoint/2010/main" val="10298845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3B1722-73AE-BE4C-B14B-F39D0D5AFC3C}" type="slidenum">
              <a:rPr lang="en-US" smtClean="0"/>
              <a:t>18</a:t>
            </a:fld>
            <a:endParaRPr lang="en-US" dirty="0"/>
          </a:p>
        </p:txBody>
      </p:sp>
    </p:spTree>
    <p:extLst>
      <p:ext uri="{BB962C8B-B14F-4D97-AF65-F5344CB8AC3E}">
        <p14:creationId xmlns:p14="http://schemas.microsoft.com/office/powerpoint/2010/main" val="17818377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3B1722-73AE-BE4C-B14B-F39D0D5AFC3C}" type="slidenum">
              <a:rPr lang="en-US" smtClean="0"/>
              <a:t>19</a:t>
            </a:fld>
            <a:endParaRPr lang="en-US" dirty="0"/>
          </a:p>
        </p:txBody>
      </p:sp>
    </p:spTree>
    <p:extLst>
      <p:ext uri="{BB962C8B-B14F-4D97-AF65-F5344CB8AC3E}">
        <p14:creationId xmlns:p14="http://schemas.microsoft.com/office/powerpoint/2010/main" val="13085722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3B1722-73AE-BE4C-B14B-F39D0D5AFC3C}" type="slidenum">
              <a:rPr lang="en-US" smtClean="0"/>
              <a:t>21</a:t>
            </a:fld>
            <a:endParaRPr lang="en-US" dirty="0"/>
          </a:p>
        </p:txBody>
      </p:sp>
    </p:spTree>
    <p:extLst>
      <p:ext uri="{BB962C8B-B14F-4D97-AF65-F5344CB8AC3E}">
        <p14:creationId xmlns:p14="http://schemas.microsoft.com/office/powerpoint/2010/main" val="42358667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ti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ti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0FED896-119E-C542-94C9-D0B042BA9D91}"/>
              </a:ext>
            </a:extLst>
          </p:cNvPr>
          <p:cNvPicPr>
            <a:picLocks noChangeAspect="1"/>
          </p:cNvPicPr>
          <p:nvPr userDrawn="1"/>
        </p:nvPicPr>
        <p:blipFill>
          <a:blip r:embed="rId2"/>
          <a:stretch>
            <a:fillRect/>
          </a:stretch>
        </p:blipFill>
        <p:spPr>
          <a:xfrm>
            <a:off x="390880" y="266700"/>
            <a:ext cx="7512444" cy="1752600"/>
          </a:xfrm>
          <a:prstGeom prst="rect">
            <a:avLst/>
          </a:prstGeom>
        </p:spPr>
      </p:pic>
      <p:sp>
        <p:nvSpPr>
          <p:cNvPr id="15" name="Rectangle 14">
            <a:extLst>
              <a:ext uri="{FF2B5EF4-FFF2-40B4-BE49-F238E27FC236}">
                <a16:creationId xmlns:a16="http://schemas.microsoft.com/office/drawing/2014/main" id="{05DF466D-C9C2-1642-8C29-47CD7E5F84E8}"/>
              </a:ext>
            </a:extLst>
          </p:cNvPr>
          <p:cNvSpPr/>
          <p:nvPr userDrawn="1"/>
        </p:nvSpPr>
        <p:spPr>
          <a:xfrm>
            <a:off x="0" y="5596933"/>
            <a:ext cx="12192000" cy="126106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33C2B7BC-C653-C74A-B923-E5022C785D6B}"/>
              </a:ext>
            </a:extLst>
          </p:cNvPr>
          <p:cNvPicPr>
            <a:picLocks noChangeAspect="1"/>
          </p:cNvPicPr>
          <p:nvPr userDrawn="1"/>
        </p:nvPicPr>
        <p:blipFill>
          <a:blip r:embed="rId3">
            <a:alphaModFix amt="20000"/>
          </a:blip>
          <a:stretch>
            <a:fillRect/>
          </a:stretch>
        </p:blipFill>
        <p:spPr>
          <a:xfrm>
            <a:off x="5243815" y="-743576"/>
            <a:ext cx="8669899" cy="8395944"/>
          </a:xfrm>
          <a:prstGeom prst="rect">
            <a:avLst/>
          </a:prstGeom>
        </p:spPr>
      </p:pic>
      <p:sp>
        <p:nvSpPr>
          <p:cNvPr id="2" name="Title 1">
            <a:extLst>
              <a:ext uri="{FF2B5EF4-FFF2-40B4-BE49-F238E27FC236}">
                <a16:creationId xmlns:a16="http://schemas.microsoft.com/office/drawing/2014/main" id="{E5F36EC8-B6B2-264C-8B62-20EA4D8D57FD}"/>
              </a:ext>
            </a:extLst>
          </p:cNvPr>
          <p:cNvSpPr>
            <a:spLocks noGrp="1"/>
          </p:cNvSpPr>
          <p:nvPr>
            <p:ph type="ctrTitle"/>
          </p:nvPr>
        </p:nvSpPr>
        <p:spPr>
          <a:xfrm>
            <a:off x="2863445" y="1995199"/>
            <a:ext cx="9144000" cy="2387600"/>
          </a:xfrm>
        </p:spPr>
        <p:txBody>
          <a:bodyPr anchor="b"/>
          <a:lstStyle>
            <a:lvl1pPr algn="l">
              <a:defRPr sz="6000" b="0" i="0">
                <a:latin typeface="Aileron Thin" pitchFamily="2" charset="77"/>
              </a:defRPr>
            </a:lvl1pPr>
          </a:lstStyle>
          <a:p>
            <a:r>
              <a:rPr lang="en-US"/>
              <a:t>Click to edit Master title style</a:t>
            </a:r>
          </a:p>
        </p:txBody>
      </p:sp>
      <p:sp>
        <p:nvSpPr>
          <p:cNvPr id="3" name="Subtitle 2">
            <a:extLst>
              <a:ext uri="{FF2B5EF4-FFF2-40B4-BE49-F238E27FC236}">
                <a16:creationId xmlns:a16="http://schemas.microsoft.com/office/drawing/2014/main" id="{0E3A26E8-E7AA-8141-8CB0-1FC1C6A1E072}"/>
              </a:ext>
            </a:extLst>
          </p:cNvPr>
          <p:cNvSpPr>
            <a:spLocks noGrp="1"/>
          </p:cNvSpPr>
          <p:nvPr>
            <p:ph type="subTitle" idx="1"/>
          </p:nvPr>
        </p:nvSpPr>
        <p:spPr>
          <a:xfrm>
            <a:off x="2863445" y="4474874"/>
            <a:ext cx="9144000" cy="853584"/>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2" name="Picture 11">
            <a:extLst>
              <a:ext uri="{FF2B5EF4-FFF2-40B4-BE49-F238E27FC236}">
                <a16:creationId xmlns:a16="http://schemas.microsoft.com/office/drawing/2014/main" id="{8A97BA0B-782D-8943-996E-AED365D667D1}"/>
              </a:ext>
            </a:extLst>
          </p:cNvPr>
          <p:cNvPicPr>
            <a:picLocks noChangeAspect="1"/>
          </p:cNvPicPr>
          <p:nvPr userDrawn="1"/>
        </p:nvPicPr>
        <p:blipFill>
          <a:blip r:embed="rId4"/>
          <a:stretch>
            <a:fillRect/>
          </a:stretch>
        </p:blipFill>
        <p:spPr>
          <a:xfrm>
            <a:off x="336532" y="5875118"/>
            <a:ext cx="2039656" cy="704698"/>
          </a:xfrm>
          <a:prstGeom prst="rect">
            <a:avLst/>
          </a:prstGeom>
        </p:spPr>
      </p:pic>
      <p:sp>
        <p:nvSpPr>
          <p:cNvPr id="16" name="TextBox 15">
            <a:extLst>
              <a:ext uri="{FF2B5EF4-FFF2-40B4-BE49-F238E27FC236}">
                <a16:creationId xmlns:a16="http://schemas.microsoft.com/office/drawing/2014/main" id="{70174B65-5815-EC4C-949B-E3D5C0612EA3}"/>
              </a:ext>
            </a:extLst>
          </p:cNvPr>
          <p:cNvSpPr txBox="1"/>
          <p:nvPr userDrawn="1"/>
        </p:nvSpPr>
        <p:spPr>
          <a:xfrm>
            <a:off x="2863445" y="5990648"/>
            <a:ext cx="9063948" cy="276999"/>
          </a:xfrm>
          <a:prstGeom prst="rect">
            <a:avLst/>
          </a:prstGeom>
          <a:noFill/>
        </p:spPr>
        <p:txBody>
          <a:bodyPr wrap="square" rtlCol="0">
            <a:spAutoFit/>
          </a:bodyPr>
          <a:lstStyle/>
          <a:p>
            <a:r>
              <a:rPr lang="en-US" sz="1200" b="0" i="0" dirty="0">
                <a:solidFill>
                  <a:schemeClr val="tx1"/>
                </a:solidFill>
                <a:latin typeface="Aileron Light" pitchFamily="2" charset="77"/>
              </a:rPr>
              <a:t>FUNDING PROVIDED BY: </a:t>
            </a:r>
            <a:r>
              <a:rPr lang="en-US" sz="1200" b="1" i="0" dirty="0">
                <a:solidFill>
                  <a:schemeClr val="tx1"/>
                </a:solidFill>
                <a:latin typeface="Aileron SemiBold" pitchFamily="2" charset="77"/>
              </a:rPr>
              <a:t>Health Resources &amp; Service Administration</a:t>
            </a:r>
          </a:p>
        </p:txBody>
      </p:sp>
    </p:spTree>
    <p:extLst>
      <p:ext uri="{BB962C8B-B14F-4D97-AF65-F5344CB8AC3E}">
        <p14:creationId xmlns:p14="http://schemas.microsoft.com/office/powerpoint/2010/main" val="3260309430"/>
      </p:ext>
    </p:extLst>
  </p:cSld>
  <p:clrMapOvr>
    <a:masterClrMapping/>
  </p:clrMapOvr>
  <p:extLst>
    <p:ext uri="{DCECCB84-F9BA-43D5-87BE-67443E8EF086}">
      <p15:sldGuideLst xmlns:p15="http://schemas.microsoft.com/office/powerpoint/2012/main">
        <p15:guide id="1" orient="horz" pos="240" userDrawn="1">
          <p15:clr>
            <a:srgbClr val="FBAE40"/>
          </p15:clr>
        </p15:guide>
        <p15:guide id="2" pos="31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B16B2-DB9E-4346-B625-D9CFCE804BB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8EA3A09-93CA-6942-B2FE-E654C4CEFB4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9B7C6135-B7DE-8741-B014-30E003001A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D5079CA-A4A8-AC42-9E34-B0F30DC63DF6}"/>
              </a:ext>
            </a:extLst>
          </p:cNvPr>
          <p:cNvSpPr>
            <a:spLocks noGrp="1"/>
          </p:cNvSpPr>
          <p:nvPr>
            <p:ph type="dt" sz="half" idx="10"/>
          </p:nvPr>
        </p:nvSpPr>
        <p:spPr>
          <a:xfrm>
            <a:off x="838200" y="6356350"/>
            <a:ext cx="2743200" cy="365125"/>
          </a:xfrm>
          <a:prstGeom prst="rect">
            <a:avLst/>
          </a:prstGeom>
        </p:spPr>
        <p:txBody>
          <a:bodyPr/>
          <a:lstStyle/>
          <a:p>
            <a:fld id="{A56592EF-9C7C-F547-887A-69BC139723FF}" type="datetime1">
              <a:rPr lang="en-US" smtClean="0"/>
              <a:t>7/12/2019</a:t>
            </a:fld>
            <a:endParaRPr lang="en-US" dirty="0"/>
          </a:p>
        </p:txBody>
      </p:sp>
      <p:sp>
        <p:nvSpPr>
          <p:cNvPr id="6" name="Footer Placeholder 5">
            <a:extLst>
              <a:ext uri="{FF2B5EF4-FFF2-40B4-BE49-F238E27FC236}">
                <a16:creationId xmlns:a16="http://schemas.microsoft.com/office/drawing/2014/main" id="{9A8DE793-1762-134B-A4DE-CD6E36E460F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F902C50-C6FE-2C44-B1A5-95EC87CE385F}"/>
              </a:ext>
            </a:extLst>
          </p:cNvPr>
          <p:cNvSpPr>
            <a:spLocks noGrp="1"/>
          </p:cNvSpPr>
          <p:nvPr>
            <p:ph type="sldNum" sz="quarter" idx="12"/>
          </p:nvPr>
        </p:nvSpPr>
        <p:spPr/>
        <p:txBody>
          <a:bodyPr/>
          <a:lstStyle/>
          <a:p>
            <a:fld id="{8F362C0E-2D6B-ED41-BACD-29482B38B36B}" type="slidenum">
              <a:rPr lang="en-US" smtClean="0"/>
              <a:t>‹#›</a:t>
            </a:fld>
            <a:endParaRPr lang="en-US" dirty="0"/>
          </a:p>
        </p:txBody>
      </p:sp>
    </p:spTree>
    <p:extLst>
      <p:ext uri="{BB962C8B-B14F-4D97-AF65-F5344CB8AC3E}">
        <p14:creationId xmlns:p14="http://schemas.microsoft.com/office/powerpoint/2010/main" val="1127637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674E71A-3542-A144-B05D-474EE4A67C0B}"/>
              </a:ext>
            </a:extLst>
          </p:cNvPr>
          <p:cNvSpPr>
            <a:spLocks noGrp="1"/>
          </p:cNvSpPr>
          <p:nvPr>
            <p:ph idx="1"/>
          </p:nvPr>
        </p:nvSpPr>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5604F425-6160-2447-B0F2-2208B3753096}"/>
              </a:ext>
            </a:extLst>
          </p:cNvPr>
          <p:cNvSpPr>
            <a:spLocks noGrp="1"/>
          </p:cNvSpPr>
          <p:nvPr>
            <p:ph type="sldNum" sz="quarter" idx="12"/>
          </p:nvPr>
        </p:nvSpPr>
        <p:spPr/>
        <p:txBody>
          <a:bodyPr/>
          <a:lstStyle/>
          <a:p>
            <a:fld id="{8F362C0E-2D6B-ED41-BACD-29482B38B36B}" type="slidenum">
              <a:rPr lang="en-US" smtClean="0"/>
              <a:t>‹#›</a:t>
            </a:fld>
            <a:endParaRPr lang="en-US" dirty="0"/>
          </a:p>
        </p:txBody>
      </p:sp>
      <p:sp>
        <p:nvSpPr>
          <p:cNvPr id="8" name="Title Placeholder 1">
            <a:extLst>
              <a:ext uri="{FF2B5EF4-FFF2-40B4-BE49-F238E27FC236}">
                <a16:creationId xmlns:a16="http://schemas.microsoft.com/office/drawing/2014/main" id="{CA2E793A-4109-EA4A-A221-2A519E9D120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lvl1pPr>
              <a:defRPr>
                <a:solidFill>
                  <a:schemeClr val="accent1"/>
                </a:solidFill>
              </a:defRPr>
            </a:lvl1pPr>
          </a:lstStyle>
          <a:p>
            <a:r>
              <a:rPr lang="en-US"/>
              <a:t>Click to edit Master title style</a:t>
            </a:r>
          </a:p>
        </p:txBody>
      </p:sp>
    </p:spTree>
    <p:extLst>
      <p:ext uri="{BB962C8B-B14F-4D97-AF65-F5344CB8AC3E}">
        <p14:creationId xmlns:p14="http://schemas.microsoft.com/office/powerpoint/2010/main" val="4531035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bullets, photo">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674E71A-3542-A144-B05D-474EE4A67C0B}"/>
              </a:ext>
            </a:extLst>
          </p:cNvPr>
          <p:cNvSpPr>
            <a:spLocks noGrp="1"/>
          </p:cNvSpPr>
          <p:nvPr>
            <p:ph idx="1"/>
          </p:nvPr>
        </p:nvSpPr>
        <p:spPr>
          <a:xfrm>
            <a:off x="838200" y="1825625"/>
            <a:ext cx="6105211" cy="4351338"/>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5604F425-6160-2447-B0F2-2208B3753096}"/>
              </a:ext>
            </a:extLst>
          </p:cNvPr>
          <p:cNvSpPr>
            <a:spLocks noGrp="1"/>
          </p:cNvSpPr>
          <p:nvPr>
            <p:ph type="sldNum" sz="quarter" idx="12"/>
          </p:nvPr>
        </p:nvSpPr>
        <p:spPr/>
        <p:txBody>
          <a:bodyPr/>
          <a:lstStyle/>
          <a:p>
            <a:fld id="{8F362C0E-2D6B-ED41-BACD-29482B38B36B}" type="slidenum">
              <a:rPr lang="en-US" smtClean="0"/>
              <a:t>‹#›</a:t>
            </a:fld>
            <a:endParaRPr lang="en-US" dirty="0"/>
          </a:p>
        </p:txBody>
      </p:sp>
      <p:sp>
        <p:nvSpPr>
          <p:cNvPr id="8" name="Title Placeholder 1">
            <a:extLst>
              <a:ext uri="{FF2B5EF4-FFF2-40B4-BE49-F238E27FC236}">
                <a16:creationId xmlns:a16="http://schemas.microsoft.com/office/drawing/2014/main" id="{CA2E793A-4109-EA4A-A221-2A519E9D120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lvl1pPr>
              <a:defRPr>
                <a:solidFill>
                  <a:schemeClr val="accent1"/>
                </a:solidFill>
              </a:defRPr>
            </a:lvl1pPr>
          </a:lstStyle>
          <a:p>
            <a:r>
              <a:rPr lang="en-US"/>
              <a:t>Click to edit Master title style</a:t>
            </a:r>
          </a:p>
        </p:txBody>
      </p:sp>
      <p:sp>
        <p:nvSpPr>
          <p:cNvPr id="7" name="Picture Placeholder 2">
            <a:extLst>
              <a:ext uri="{FF2B5EF4-FFF2-40B4-BE49-F238E27FC236}">
                <a16:creationId xmlns:a16="http://schemas.microsoft.com/office/drawing/2014/main" id="{DB589482-1638-F64D-8E2A-EE2C81AFF83A}"/>
              </a:ext>
            </a:extLst>
          </p:cNvPr>
          <p:cNvSpPr>
            <a:spLocks noGrp="1"/>
          </p:cNvSpPr>
          <p:nvPr>
            <p:ph type="pic" idx="13"/>
          </p:nvPr>
        </p:nvSpPr>
        <p:spPr>
          <a:xfrm>
            <a:off x="7151686" y="1825625"/>
            <a:ext cx="4682532" cy="3952177"/>
          </a:xfrm>
          <a:ln w="6350">
            <a:solidFill>
              <a:schemeClr val="tx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Tree>
    <p:extLst>
      <p:ext uri="{BB962C8B-B14F-4D97-AF65-F5344CB8AC3E}">
        <p14:creationId xmlns:p14="http://schemas.microsoft.com/office/powerpoint/2010/main" val="34401529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Paragraph Tex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674E71A-3542-A144-B05D-474EE4A67C0B}"/>
              </a:ext>
            </a:extLst>
          </p:cNvPr>
          <p:cNvSpPr>
            <a:spLocks noGrp="1"/>
          </p:cNvSpPr>
          <p:nvPr>
            <p:ph idx="1"/>
          </p:nvPr>
        </p:nvSpPr>
        <p:spPr>
          <a:xfrm>
            <a:off x="1346662" y="1825625"/>
            <a:ext cx="7219264" cy="4351338"/>
          </a:xfrm>
        </p:spPr>
        <p:txBody>
          <a:bodyPr>
            <a:noAutofit/>
          </a:bodyPr>
          <a:lstStyle>
            <a:lvl1pPr marL="0" indent="0">
              <a:lnSpc>
                <a:spcPts val="3000"/>
              </a:lnSpc>
              <a:spcBef>
                <a:spcPts val="1200"/>
              </a:spcBef>
              <a:buFontTx/>
              <a:buNone/>
              <a:defRPr sz="22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6" name="Slide Number Placeholder 5">
            <a:extLst>
              <a:ext uri="{FF2B5EF4-FFF2-40B4-BE49-F238E27FC236}">
                <a16:creationId xmlns:a16="http://schemas.microsoft.com/office/drawing/2014/main" id="{5604F425-6160-2447-B0F2-2208B3753096}"/>
              </a:ext>
            </a:extLst>
          </p:cNvPr>
          <p:cNvSpPr>
            <a:spLocks noGrp="1"/>
          </p:cNvSpPr>
          <p:nvPr>
            <p:ph type="sldNum" sz="quarter" idx="12"/>
          </p:nvPr>
        </p:nvSpPr>
        <p:spPr/>
        <p:txBody>
          <a:bodyPr/>
          <a:lstStyle/>
          <a:p>
            <a:fld id="{8F362C0E-2D6B-ED41-BACD-29482B38B36B}" type="slidenum">
              <a:rPr lang="en-US" smtClean="0"/>
              <a:t>‹#›</a:t>
            </a:fld>
            <a:endParaRPr lang="en-US" dirty="0"/>
          </a:p>
        </p:txBody>
      </p:sp>
      <p:sp>
        <p:nvSpPr>
          <p:cNvPr id="8" name="Title Placeholder 1">
            <a:extLst>
              <a:ext uri="{FF2B5EF4-FFF2-40B4-BE49-F238E27FC236}">
                <a16:creationId xmlns:a16="http://schemas.microsoft.com/office/drawing/2014/main" id="{CA2E793A-4109-EA4A-A221-2A519E9D120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cxnSp>
        <p:nvCxnSpPr>
          <p:cNvPr id="7" name="Straight Connector 6">
            <a:extLst>
              <a:ext uri="{FF2B5EF4-FFF2-40B4-BE49-F238E27FC236}">
                <a16:creationId xmlns:a16="http://schemas.microsoft.com/office/drawing/2014/main" id="{36720104-B62F-2046-BCA0-604AA65DFC9A}"/>
              </a:ext>
            </a:extLst>
          </p:cNvPr>
          <p:cNvCxnSpPr/>
          <p:nvPr userDrawn="1"/>
        </p:nvCxnSpPr>
        <p:spPr>
          <a:xfrm>
            <a:off x="1080655" y="1795549"/>
            <a:ext cx="0" cy="416467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32939D92-015E-FB46-927F-57B7CED7C0F0}"/>
              </a:ext>
            </a:extLst>
          </p:cNvPr>
          <p:cNvPicPr>
            <a:picLocks noChangeAspect="1"/>
          </p:cNvPicPr>
          <p:nvPr userDrawn="1"/>
        </p:nvPicPr>
        <p:blipFill>
          <a:blip r:embed="rId2">
            <a:alphaModFix amt="20000"/>
          </a:blip>
          <a:stretch>
            <a:fillRect/>
          </a:stretch>
        </p:blipFill>
        <p:spPr>
          <a:xfrm>
            <a:off x="7426019" y="342900"/>
            <a:ext cx="6373596" cy="6172200"/>
          </a:xfrm>
          <a:prstGeom prst="rect">
            <a:avLst/>
          </a:prstGeom>
        </p:spPr>
      </p:pic>
    </p:spTree>
    <p:extLst>
      <p:ext uri="{BB962C8B-B14F-4D97-AF65-F5344CB8AC3E}">
        <p14:creationId xmlns:p14="http://schemas.microsoft.com/office/powerpoint/2010/main" val="29942684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and blank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342C7-B09C-2A48-A75F-5AFC344CB4E3}"/>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640D4DC3-7A75-F845-A460-3EA84056F51D}"/>
              </a:ext>
            </a:extLst>
          </p:cNvPr>
          <p:cNvSpPr>
            <a:spLocks noGrp="1"/>
          </p:cNvSpPr>
          <p:nvPr>
            <p:ph type="sldNum" sz="quarter" idx="12"/>
          </p:nvPr>
        </p:nvSpPr>
        <p:spPr/>
        <p:txBody>
          <a:bodyPr/>
          <a:lstStyle/>
          <a:p>
            <a:fld id="{8F362C0E-2D6B-ED41-BACD-29482B38B36B}" type="slidenum">
              <a:rPr lang="en-US" smtClean="0"/>
              <a:t>‹#›</a:t>
            </a:fld>
            <a:endParaRPr lang="en-US" dirty="0"/>
          </a:p>
        </p:txBody>
      </p:sp>
    </p:spTree>
    <p:extLst>
      <p:ext uri="{BB962C8B-B14F-4D97-AF65-F5344CB8AC3E}">
        <p14:creationId xmlns:p14="http://schemas.microsoft.com/office/powerpoint/2010/main" val="21520039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54A71E0-8881-7E4B-BC12-EC71DA4A457F}"/>
              </a:ext>
            </a:extLst>
          </p:cNvPr>
          <p:cNvPicPr>
            <a:picLocks noChangeAspect="1"/>
          </p:cNvPicPr>
          <p:nvPr userDrawn="1"/>
        </p:nvPicPr>
        <p:blipFill>
          <a:blip r:embed="rId2">
            <a:alphaModFix amt="20000"/>
          </a:blip>
          <a:stretch>
            <a:fillRect/>
          </a:stretch>
        </p:blipFill>
        <p:spPr>
          <a:xfrm>
            <a:off x="8368738" y="-3702453"/>
            <a:ext cx="7646523" cy="7404905"/>
          </a:xfrm>
          <a:prstGeom prst="rect">
            <a:avLst/>
          </a:prstGeom>
        </p:spPr>
      </p:pic>
      <p:sp>
        <p:nvSpPr>
          <p:cNvPr id="4" name="Slide Number Placeholder 3">
            <a:extLst>
              <a:ext uri="{FF2B5EF4-FFF2-40B4-BE49-F238E27FC236}">
                <a16:creationId xmlns:a16="http://schemas.microsoft.com/office/drawing/2014/main" id="{D071C542-975C-D442-87DC-0745D274EE7C}"/>
              </a:ext>
            </a:extLst>
          </p:cNvPr>
          <p:cNvSpPr>
            <a:spLocks noGrp="1"/>
          </p:cNvSpPr>
          <p:nvPr>
            <p:ph type="sldNum" sz="quarter" idx="12"/>
          </p:nvPr>
        </p:nvSpPr>
        <p:spPr/>
        <p:txBody>
          <a:bodyPr/>
          <a:lstStyle/>
          <a:p>
            <a:fld id="{8F362C0E-2D6B-ED41-BACD-29482B38B36B}" type="slidenum">
              <a:rPr lang="en-US" smtClean="0"/>
              <a:t>‹#›</a:t>
            </a:fld>
            <a:endParaRPr lang="en-US" dirty="0"/>
          </a:p>
        </p:txBody>
      </p:sp>
      <p:sp>
        <p:nvSpPr>
          <p:cNvPr id="7" name="Right Triangle 6">
            <a:extLst>
              <a:ext uri="{FF2B5EF4-FFF2-40B4-BE49-F238E27FC236}">
                <a16:creationId xmlns:a16="http://schemas.microsoft.com/office/drawing/2014/main" id="{CC8A223B-33B2-AC42-A61A-AF07F6ADEB03}"/>
              </a:ext>
            </a:extLst>
          </p:cNvPr>
          <p:cNvSpPr/>
          <p:nvPr userDrawn="1"/>
        </p:nvSpPr>
        <p:spPr>
          <a:xfrm rot="5400000">
            <a:off x="-4" y="-5760"/>
            <a:ext cx="6903222" cy="6903222"/>
          </a:xfrm>
          <a:prstGeom prst="r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solidFill>
            </a:endParaRPr>
          </a:p>
        </p:txBody>
      </p:sp>
      <p:sp>
        <p:nvSpPr>
          <p:cNvPr id="8" name="Title Placeholder 1">
            <a:extLst>
              <a:ext uri="{FF2B5EF4-FFF2-40B4-BE49-F238E27FC236}">
                <a16:creationId xmlns:a16="http://schemas.microsoft.com/office/drawing/2014/main" id="{19A26A9D-D3FA-9949-AF8F-C6D7C32A1E68}"/>
              </a:ext>
            </a:extLst>
          </p:cNvPr>
          <p:cNvSpPr>
            <a:spLocks noGrp="1"/>
          </p:cNvSpPr>
          <p:nvPr>
            <p:ph type="title"/>
          </p:nvPr>
        </p:nvSpPr>
        <p:spPr>
          <a:xfrm>
            <a:off x="4450578" y="1288701"/>
            <a:ext cx="6903222" cy="4280597"/>
          </a:xfrm>
          <a:prstGeom prst="rect">
            <a:avLst/>
          </a:prstGeom>
        </p:spPr>
        <p:txBody>
          <a:bodyPr vert="horz" lIns="91440" tIns="45720" rIns="91440" bIns="45720" rtlCol="0" anchor="ctr">
            <a:normAutofit/>
          </a:bodyPr>
          <a:lstStyle/>
          <a:p>
            <a:r>
              <a:rPr lang="en-US"/>
              <a:t>Click to edit Master title style</a:t>
            </a:r>
          </a:p>
        </p:txBody>
      </p:sp>
      <p:pic>
        <p:nvPicPr>
          <p:cNvPr id="12" name="Picture 11">
            <a:extLst>
              <a:ext uri="{FF2B5EF4-FFF2-40B4-BE49-F238E27FC236}">
                <a16:creationId xmlns:a16="http://schemas.microsoft.com/office/drawing/2014/main" id="{925DCF0E-BE4D-8E46-8604-6B3F06CC4FC5}"/>
              </a:ext>
            </a:extLst>
          </p:cNvPr>
          <p:cNvPicPr>
            <a:picLocks noChangeAspect="1"/>
          </p:cNvPicPr>
          <p:nvPr userDrawn="1"/>
        </p:nvPicPr>
        <p:blipFill>
          <a:blip r:embed="rId3"/>
          <a:stretch>
            <a:fillRect/>
          </a:stretch>
        </p:blipFill>
        <p:spPr>
          <a:xfrm>
            <a:off x="447674" y="616919"/>
            <a:ext cx="4789670" cy="1117396"/>
          </a:xfrm>
          <a:prstGeom prst="rect">
            <a:avLst/>
          </a:prstGeom>
        </p:spPr>
      </p:pic>
    </p:spTree>
    <p:extLst>
      <p:ext uri="{BB962C8B-B14F-4D97-AF65-F5344CB8AC3E}">
        <p14:creationId xmlns:p14="http://schemas.microsoft.com/office/powerpoint/2010/main" val="27992714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EE67BD0-26B6-CA47-86E5-0E3F03870FC4}"/>
              </a:ext>
            </a:extLst>
          </p:cNvPr>
          <p:cNvPicPr>
            <a:picLocks noChangeAspect="1"/>
          </p:cNvPicPr>
          <p:nvPr userDrawn="1"/>
        </p:nvPicPr>
        <p:blipFill>
          <a:blip r:embed="rId2"/>
          <a:stretch>
            <a:fillRect/>
          </a:stretch>
        </p:blipFill>
        <p:spPr>
          <a:xfrm>
            <a:off x="2222895" y="1508610"/>
            <a:ext cx="7512444" cy="1752600"/>
          </a:xfrm>
          <a:prstGeom prst="rect">
            <a:avLst/>
          </a:prstGeom>
        </p:spPr>
      </p:pic>
      <p:sp>
        <p:nvSpPr>
          <p:cNvPr id="5" name="Slide Number Placeholder 4">
            <a:extLst>
              <a:ext uri="{FF2B5EF4-FFF2-40B4-BE49-F238E27FC236}">
                <a16:creationId xmlns:a16="http://schemas.microsoft.com/office/drawing/2014/main" id="{640D4DC3-7A75-F845-A460-3EA84056F51D}"/>
              </a:ext>
            </a:extLst>
          </p:cNvPr>
          <p:cNvSpPr>
            <a:spLocks noGrp="1"/>
          </p:cNvSpPr>
          <p:nvPr>
            <p:ph type="sldNum" sz="quarter" idx="12"/>
          </p:nvPr>
        </p:nvSpPr>
        <p:spPr/>
        <p:txBody>
          <a:bodyPr/>
          <a:lstStyle/>
          <a:p>
            <a:fld id="{8F362C0E-2D6B-ED41-BACD-29482B38B36B}" type="slidenum">
              <a:rPr lang="en-US" smtClean="0"/>
              <a:t>‹#›</a:t>
            </a:fld>
            <a:endParaRPr lang="en-US" dirty="0"/>
          </a:p>
        </p:txBody>
      </p:sp>
      <p:sp>
        <p:nvSpPr>
          <p:cNvPr id="4" name="Rectangle 3">
            <a:extLst>
              <a:ext uri="{FF2B5EF4-FFF2-40B4-BE49-F238E27FC236}">
                <a16:creationId xmlns:a16="http://schemas.microsoft.com/office/drawing/2014/main" id="{7195571C-EDFC-2B44-B72E-6E9CC8427F65}"/>
              </a:ext>
            </a:extLst>
          </p:cNvPr>
          <p:cNvSpPr/>
          <p:nvPr userDrawn="1"/>
        </p:nvSpPr>
        <p:spPr>
          <a:xfrm>
            <a:off x="0" y="3851564"/>
            <a:ext cx="12192000" cy="300643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A170639E-3002-1148-921B-72274F4E8509}"/>
              </a:ext>
            </a:extLst>
          </p:cNvPr>
          <p:cNvPicPr>
            <a:picLocks noChangeAspect="1"/>
          </p:cNvPicPr>
          <p:nvPr userDrawn="1"/>
        </p:nvPicPr>
        <p:blipFill>
          <a:blip r:embed="rId3"/>
          <a:stretch>
            <a:fillRect/>
          </a:stretch>
        </p:blipFill>
        <p:spPr>
          <a:xfrm>
            <a:off x="5076172" y="5002433"/>
            <a:ext cx="2039656" cy="704698"/>
          </a:xfrm>
          <a:prstGeom prst="rect">
            <a:avLst/>
          </a:prstGeom>
        </p:spPr>
      </p:pic>
      <p:sp>
        <p:nvSpPr>
          <p:cNvPr id="8" name="TextBox 7">
            <a:extLst>
              <a:ext uri="{FF2B5EF4-FFF2-40B4-BE49-F238E27FC236}">
                <a16:creationId xmlns:a16="http://schemas.microsoft.com/office/drawing/2014/main" id="{D67DC80C-31C0-544E-B5A1-A2E9B45E3C80}"/>
              </a:ext>
            </a:extLst>
          </p:cNvPr>
          <p:cNvSpPr txBox="1"/>
          <p:nvPr userDrawn="1"/>
        </p:nvSpPr>
        <p:spPr>
          <a:xfrm>
            <a:off x="1103745" y="5990648"/>
            <a:ext cx="9984509" cy="276999"/>
          </a:xfrm>
          <a:prstGeom prst="rect">
            <a:avLst/>
          </a:prstGeom>
          <a:noFill/>
        </p:spPr>
        <p:txBody>
          <a:bodyPr wrap="square" rtlCol="0">
            <a:spAutoFit/>
          </a:bodyPr>
          <a:lstStyle/>
          <a:p>
            <a:pPr algn="ctr"/>
            <a:r>
              <a:rPr lang="en-US" sz="1200" b="0" i="0" dirty="0">
                <a:solidFill>
                  <a:schemeClr val="tx1"/>
                </a:solidFill>
                <a:latin typeface="Aileron Light" pitchFamily="2" charset="77"/>
              </a:rPr>
              <a:t>FUNDING PROVIDED BY: </a:t>
            </a:r>
            <a:r>
              <a:rPr lang="en-US" sz="1200" b="1" i="0" dirty="0">
                <a:solidFill>
                  <a:schemeClr val="tx1"/>
                </a:solidFill>
                <a:latin typeface="Aileron SemiBold" pitchFamily="2" charset="77"/>
              </a:rPr>
              <a:t>Health Resources &amp; Service Administration</a:t>
            </a:r>
          </a:p>
        </p:txBody>
      </p:sp>
    </p:spTree>
    <p:extLst>
      <p:ext uri="{BB962C8B-B14F-4D97-AF65-F5344CB8AC3E}">
        <p14:creationId xmlns:p14="http://schemas.microsoft.com/office/powerpoint/2010/main" val="36512047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C32F8-BB49-4142-9660-8074BE8B5C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F47BC14-C2D5-5D4C-BBF5-29EADC67AB9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80F4E85-914C-D247-B765-8FAC6AC3C32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C8D46B50-734F-BB4F-B92E-6F2735DD9B93}"/>
              </a:ext>
            </a:extLst>
          </p:cNvPr>
          <p:cNvSpPr>
            <a:spLocks noGrp="1"/>
          </p:cNvSpPr>
          <p:nvPr>
            <p:ph type="sldNum" sz="quarter" idx="12"/>
          </p:nvPr>
        </p:nvSpPr>
        <p:spPr/>
        <p:txBody>
          <a:bodyPr/>
          <a:lstStyle/>
          <a:p>
            <a:fld id="{8F362C0E-2D6B-ED41-BACD-29482B38B36B}" type="slidenum">
              <a:rPr lang="en-US" smtClean="0"/>
              <a:t>‹#›</a:t>
            </a:fld>
            <a:endParaRPr lang="en-US" dirty="0"/>
          </a:p>
        </p:txBody>
      </p:sp>
    </p:spTree>
    <p:extLst>
      <p:ext uri="{BB962C8B-B14F-4D97-AF65-F5344CB8AC3E}">
        <p14:creationId xmlns:p14="http://schemas.microsoft.com/office/powerpoint/2010/main" val="17426057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47AAD-E386-6240-8C8A-34D61CEE28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7AE6879-9A93-7543-893B-D1E62AA3769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8CB3DA9-03C1-1B49-9316-42307D6321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105E27B-2533-EC4A-8AED-E28A47695353}"/>
              </a:ext>
            </a:extLst>
          </p:cNvPr>
          <p:cNvSpPr>
            <a:spLocks noGrp="1"/>
          </p:cNvSpPr>
          <p:nvPr>
            <p:ph type="dt" sz="half" idx="10"/>
          </p:nvPr>
        </p:nvSpPr>
        <p:spPr>
          <a:xfrm>
            <a:off x="838200" y="6356350"/>
            <a:ext cx="2743200" cy="365125"/>
          </a:xfrm>
          <a:prstGeom prst="rect">
            <a:avLst/>
          </a:prstGeom>
        </p:spPr>
        <p:txBody>
          <a:bodyPr/>
          <a:lstStyle/>
          <a:p>
            <a:fld id="{A07B9AE9-8C22-2544-8DCB-F496B911D121}" type="datetime1">
              <a:rPr lang="en-US" smtClean="0"/>
              <a:t>7/12/2019</a:t>
            </a:fld>
            <a:endParaRPr lang="en-US" dirty="0"/>
          </a:p>
        </p:txBody>
      </p:sp>
      <p:sp>
        <p:nvSpPr>
          <p:cNvPr id="6" name="Footer Placeholder 5">
            <a:extLst>
              <a:ext uri="{FF2B5EF4-FFF2-40B4-BE49-F238E27FC236}">
                <a16:creationId xmlns:a16="http://schemas.microsoft.com/office/drawing/2014/main" id="{65F9C522-DF80-6A4E-96DC-2905AB3ADE2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2558A9E-20C7-0547-ADB0-A40C750F1E8C}"/>
              </a:ext>
            </a:extLst>
          </p:cNvPr>
          <p:cNvSpPr>
            <a:spLocks noGrp="1"/>
          </p:cNvSpPr>
          <p:nvPr>
            <p:ph type="sldNum" sz="quarter" idx="12"/>
          </p:nvPr>
        </p:nvSpPr>
        <p:spPr/>
        <p:txBody>
          <a:bodyPr/>
          <a:lstStyle/>
          <a:p>
            <a:fld id="{8F362C0E-2D6B-ED41-BACD-29482B38B36B}" type="slidenum">
              <a:rPr lang="en-US" smtClean="0"/>
              <a:t>‹#›</a:t>
            </a:fld>
            <a:endParaRPr lang="en-US" dirty="0"/>
          </a:p>
        </p:txBody>
      </p:sp>
    </p:spTree>
    <p:extLst>
      <p:ext uri="{BB962C8B-B14F-4D97-AF65-F5344CB8AC3E}">
        <p14:creationId xmlns:p14="http://schemas.microsoft.com/office/powerpoint/2010/main" val="28782903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9E73E14-BFE7-FA40-8F3D-7FF9B80CEB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AB11A28-9910-EE4A-8EB5-514F335C4DE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9CE3AA6F-07B3-6D4D-872C-C872718374E2}"/>
              </a:ext>
            </a:extLst>
          </p:cNvPr>
          <p:cNvSpPr>
            <a:spLocks noGrp="1"/>
          </p:cNvSpPr>
          <p:nvPr>
            <p:ph type="ftr" sz="quarter" idx="3"/>
          </p:nvPr>
        </p:nvSpPr>
        <p:spPr>
          <a:xfrm>
            <a:off x="838200" y="6356350"/>
            <a:ext cx="4114800" cy="365125"/>
          </a:xfrm>
          <a:prstGeom prst="rect">
            <a:avLst/>
          </a:prstGeom>
        </p:spPr>
        <p:txBody>
          <a:bodyPr vert="horz" lIns="91440" tIns="45720" rIns="91440" bIns="45720" rtlCol="0" anchor="ctr"/>
          <a:lstStyle>
            <a:lvl1pPr algn="l">
              <a:defRPr sz="1200">
                <a:solidFill>
                  <a:schemeClr val="tx2"/>
                </a:solidFill>
                <a:latin typeface="Aileron" pitchFamily="2" charset="77"/>
              </a:defRPr>
            </a:lvl1pPr>
          </a:lstStyle>
          <a:p>
            <a:endParaRPr lang="en-US" dirty="0"/>
          </a:p>
        </p:txBody>
      </p:sp>
      <p:sp>
        <p:nvSpPr>
          <p:cNvPr id="7" name="Right Triangle 6">
            <a:extLst>
              <a:ext uri="{FF2B5EF4-FFF2-40B4-BE49-F238E27FC236}">
                <a16:creationId xmlns:a16="http://schemas.microsoft.com/office/drawing/2014/main" id="{D19AAEA3-4C51-634F-AE80-26E8CB5773BD}"/>
              </a:ext>
            </a:extLst>
          </p:cNvPr>
          <p:cNvSpPr/>
          <p:nvPr userDrawn="1"/>
        </p:nvSpPr>
        <p:spPr>
          <a:xfrm rot="16200000">
            <a:off x="11244349" y="5910348"/>
            <a:ext cx="947651" cy="947651"/>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58712AD4-5E7C-944A-8F9E-888ACC9AA109}"/>
              </a:ext>
            </a:extLst>
          </p:cNvPr>
          <p:cNvSpPr>
            <a:spLocks noGrp="1"/>
          </p:cNvSpPr>
          <p:nvPr>
            <p:ph type="sldNum" sz="quarter" idx="4"/>
          </p:nvPr>
        </p:nvSpPr>
        <p:spPr>
          <a:xfrm>
            <a:off x="11353799" y="6356350"/>
            <a:ext cx="698269" cy="365125"/>
          </a:xfrm>
          <a:prstGeom prst="rect">
            <a:avLst/>
          </a:prstGeom>
        </p:spPr>
        <p:txBody>
          <a:bodyPr vert="horz" lIns="91440" tIns="45720" rIns="91440" bIns="45720" rtlCol="0" anchor="ctr"/>
          <a:lstStyle>
            <a:lvl1pPr algn="r">
              <a:defRPr sz="1000">
                <a:solidFill>
                  <a:schemeClr val="bg1"/>
                </a:solidFill>
                <a:latin typeface="Aileron" pitchFamily="2" charset="77"/>
              </a:defRPr>
            </a:lvl1pPr>
          </a:lstStyle>
          <a:p>
            <a:fld id="{8F362C0E-2D6B-ED41-BACD-29482B38B36B}" type="slidenum">
              <a:rPr lang="en-US" smtClean="0"/>
              <a:pPr/>
              <a:t>‹#›</a:t>
            </a:fld>
            <a:endParaRPr lang="en-US" dirty="0"/>
          </a:p>
        </p:txBody>
      </p:sp>
      <p:sp>
        <p:nvSpPr>
          <p:cNvPr id="8" name="Right Triangle 7">
            <a:extLst>
              <a:ext uri="{FF2B5EF4-FFF2-40B4-BE49-F238E27FC236}">
                <a16:creationId xmlns:a16="http://schemas.microsoft.com/office/drawing/2014/main" id="{5EA1E741-0DBF-BD4A-A300-334816593B23}"/>
              </a:ext>
            </a:extLst>
          </p:cNvPr>
          <p:cNvSpPr/>
          <p:nvPr userDrawn="1"/>
        </p:nvSpPr>
        <p:spPr>
          <a:xfrm rot="5400000">
            <a:off x="-3" y="-5760"/>
            <a:ext cx="1573303" cy="1573303"/>
          </a:xfrm>
          <a:prstGeom prst="r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solidFill>
            </a:endParaRPr>
          </a:p>
        </p:txBody>
      </p:sp>
    </p:spTree>
    <p:extLst>
      <p:ext uri="{BB962C8B-B14F-4D97-AF65-F5344CB8AC3E}">
        <p14:creationId xmlns:p14="http://schemas.microsoft.com/office/powerpoint/2010/main" val="3066864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60" r:id="rId4"/>
    <p:sldLayoutId id="2147483654" r:id="rId5"/>
    <p:sldLayoutId id="2147483655" r:id="rId6"/>
    <p:sldLayoutId id="2147483662" r:id="rId7"/>
    <p:sldLayoutId id="2147483652" r:id="rId8"/>
    <p:sldLayoutId id="2147483656" r:id="rId9"/>
    <p:sldLayoutId id="2147483657" r:id="rId10"/>
  </p:sldLayoutIdLst>
  <p:hf hdr="0" ftr="0" dt="0"/>
  <p:txStyles>
    <p:titleStyle>
      <a:lvl1pPr algn="l" defTabSz="914400" rtl="0" eaLnBrk="1" latinLnBrk="0" hangingPunct="1">
        <a:lnSpc>
          <a:spcPct val="90000"/>
        </a:lnSpc>
        <a:spcBef>
          <a:spcPct val="0"/>
        </a:spcBef>
        <a:buNone/>
        <a:defRPr sz="4400" b="0" i="0" kern="1200">
          <a:solidFill>
            <a:schemeClr val="accent1"/>
          </a:solidFill>
          <a:latin typeface="Aileron Thin" pitchFamily="2" charset="77"/>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b="0" i="0" kern="1200">
          <a:solidFill>
            <a:schemeClr val="tx1"/>
          </a:solidFill>
          <a:latin typeface="Aileron Light" pitchFamily="2" charset="77"/>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b="0" i="0" kern="1200">
          <a:solidFill>
            <a:schemeClr val="tx1"/>
          </a:solidFill>
          <a:latin typeface="Aileron Light" pitchFamily="2" charset="77"/>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b="0" i="0" kern="1200">
          <a:solidFill>
            <a:schemeClr val="tx1"/>
          </a:solidFill>
          <a:latin typeface="Aileron Light" pitchFamily="2" charset="77"/>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tx1"/>
          </a:solidFill>
          <a:latin typeface="Aileron Light" pitchFamily="2" charset="77"/>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tx1"/>
          </a:solidFill>
          <a:latin typeface="Aileron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slideLayout" Target="../slideLayouts/slideLayout5.xml"/><Relationship Id="rId1" Type="http://schemas.openxmlformats.org/officeDocument/2006/relationships/tags" Target="../tags/tag11.xml"/><Relationship Id="rId4" Type="http://schemas.openxmlformats.org/officeDocument/2006/relationships/chart" Target="../charts/chart9.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5.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slideLayout" Target="../slideLayouts/slideLayout5.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5.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slideLayout" Target="../slideLayouts/slideLayout5.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slideLayout" Target="../slideLayouts/slideLayout5.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5.xml"/><Relationship Id="rId1" Type="http://schemas.openxmlformats.org/officeDocument/2006/relationships/tags" Target="../tags/tag17.xml"/><Relationship Id="rId5" Type="http://schemas.openxmlformats.org/officeDocument/2006/relationships/chart" Target="../charts/chart14.xml"/><Relationship Id="rId4" Type="http://schemas.openxmlformats.org/officeDocument/2006/relationships/chart" Target="../charts/chart13.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5.xml"/><Relationship Id="rId1" Type="http://schemas.openxmlformats.org/officeDocument/2006/relationships/tags" Target="../tags/tag18.xml"/><Relationship Id="rId6" Type="http://schemas.openxmlformats.org/officeDocument/2006/relationships/chart" Target="../charts/chart17.xml"/><Relationship Id="rId5" Type="http://schemas.openxmlformats.org/officeDocument/2006/relationships/chart" Target="../charts/chart16.xml"/><Relationship Id="rId4" Type="http://schemas.openxmlformats.org/officeDocument/2006/relationships/chart" Target="../charts/chart15.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5.xml"/><Relationship Id="rId1" Type="http://schemas.openxmlformats.org/officeDocument/2006/relationships/tags" Target="../tags/tag19.xml"/><Relationship Id="rId4" Type="http://schemas.openxmlformats.org/officeDocument/2006/relationships/chart" Target="../charts/chart18.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5.xml"/><Relationship Id="rId1" Type="http://schemas.openxmlformats.org/officeDocument/2006/relationships/tags" Target="../tags/tag20.xml"/><Relationship Id="rId4" Type="http://schemas.openxmlformats.org/officeDocument/2006/relationships/chart" Target="../charts/chart19.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slideLayout" Target="../slideLayouts/slideLayout5.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22.xml"/><Relationship Id="rId4" Type="http://schemas.openxmlformats.org/officeDocument/2006/relationships/chart" Target="../charts/chart21.xml"/></Relationships>
</file>

<file path=ppt/slides/_rels/slide22.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3.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4.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25.xml.rels><?xml version="1.0" encoding="UTF-8" standalone="yes"?>
<Relationships xmlns="http://schemas.openxmlformats.org/package/2006/relationships"><Relationship Id="rId3" Type="http://schemas.openxmlformats.org/officeDocument/2006/relationships/hyperlink" Target="http://dx.doi.org/10.15585/mmwr.mm6731a2" TargetMode="External"/><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7.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5.xml"/><Relationship Id="rId1" Type="http://schemas.openxmlformats.org/officeDocument/2006/relationships/tags" Target="../tags/tag5.xml"/><Relationship Id="rId4" Type="http://schemas.openxmlformats.org/officeDocument/2006/relationships/chart" Target="../charts/chart1.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slideLayout" Target="../slideLayouts/slideLayout5.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5.xml"/><Relationship Id="rId1" Type="http://schemas.openxmlformats.org/officeDocument/2006/relationships/tags" Target="../tags/tag7.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5.xml"/><Relationship Id="rId1" Type="http://schemas.openxmlformats.org/officeDocument/2006/relationships/tags" Target="../tags/tag8.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s>
</file>

<file path=ppt/slides/_rels/slide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slideLayout" Target="../slideLayouts/slideLayout5.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slideLayout" Target="../slideLayouts/slideLayout5.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63352-DBBE-2847-A3C3-2075F948B75E}"/>
              </a:ext>
            </a:extLst>
          </p:cNvPr>
          <p:cNvSpPr>
            <a:spLocks noGrp="1"/>
          </p:cNvSpPr>
          <p:nvPr>
            <p:ph type="ctrTitle"/>
          </p:nvPr>
        </p:nvSpPr>
        <p:spPr>
          <a:xfrm>
            <a:off x="2712720" y="2651759"/>
            <a:ext cx="9144000" cy="1731039"/>
          </a:xfrm>
        </p:spPr>
        <p:txBody>
          <a:bodyPr>
            <a:normAutofit fontScale="90000"/>
          </a:bodyPr>
          <a:lstStyle/>
          <a:p>
            <a:r>
              <a:rPr lang="en-US" dirty="0"/>
              <a:t>One Care Data Presentation</a:t>
            </a:r>
          </a:p>
        </p:txBody>
      </p:sp>
    </p:spTree>
    <p:custDataLst>
      <p:tags r:id="rId1"/>
    </p:custDataLst>
    <p:extLst>
      <p:ext uri="{BB962C8B-B14F-4D97-AF65-F5344CB8AC3E}">
        <p14:creationId xmlns:p14="http://schemas.microsoft.com/office/powerpoint/2010/main" val="32907993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FCEFC-D839-4548-BD67-A0EB6B46A2A5}"/>
              </a:ext>
            </a:extLst>
          </p:cNvPr>
          <p:cNvSpPr>
            <a:spLocks noGrp="1"/>
          </p:cNvSpPr>
          <p:nvPr>
            <p:ph type="title"/>
          </p:nvPr>
        </p:nvSpPr>
        <p:spPr>
          <a:xfrm>
            <a:off x="838200" y="365125"/>
            <a:ext cx="10515600" cy="1325563"/>
          </a:xfrm>
        </p:spPr>
        <p:txBody>
          <a:bodyPr>
            <a:normAutofit/>
          </a:bodyPr>
          <a:lstStyle/>
          <a:p>
            <a:r>
              <a:rPr lang="en-US" dirty="0"/>
              <a:t>Overdose Deaths, 2013-2017</a:t>
            </a:r>
          </a:p>
        </p:txBody>
      </p:sp>
      <p:sp>
        <p:nvSpPr>
          <p:cNvPr id="3" name="Slide Number Placeholder 2">
            <a:extLst>
              <a:ext uri="{FF2B5EF4-FFF2-40B4-BE49-F238E27FC236}">
                <a16:creationId xmlns:a16="http://schemas.microsoft.com/office/drawing/2014/main" id="{130FBCE0-3CC9-1A4E-BFB6-E294113131BA}"/>
              </a:ext>
            </a:extLst>
          </p:cNvPr>
          <p:cNvSpPr>
            <a:spLocks noGrp="1"/>
          </p:cNvSpPr>
          <p:nvPr>
            <p:ph type="sldNum" sz="quarter" idx="12"/>
          </p:nvPr>
        </p:nvSpPr>
        <p:spPr/>
        <p:txBody>
          <a:bodyPr/>
          <a:lstStyle/>
          <a:p>
            <a:fld id="{8F362C0E-2D6B-ED41-BACD-29482B38B36B}" type="slidenum">
              <a:rPr lang="en-US" smtClean="0"/>
              <a:t>10</a:t>
            </a:fld>
            <a:endParaRPr lang="en-US" dirty="0"/>
          </a:p>
        </p:txBody>
      </p:sp>
      <p:graphicFrame>
        <p:nvGraphicFramePr>
          <p:cNvPr id="6" name="Chart 5"/>
          <p:cNvGraphicFramePr/>
          <p:nvPr>
            <p:extLst>
              <p:ext uri="{D42A27DB-BD31-4B8C-83A1-F6EECF244321}">
                <p14:modId xmlns:p14="http://schemas.microsoft.com/office/powerpoint/2010/main" val="332107660"/>
              </p:ext>
            </p:extLst>
          </p:nvPr>
        </p:nvGraphicFramePr>
        <p:xfrm>
          <a:off x="699242" y="2050449"/>
          <a:ext cx="4990592" cy="2983370"/>
        </p:xfrm>
        <a:graphic>
          <a:graphicData uri="http://schemas.openxmlformats.org/drawingml/2006/chart">
            <c:chart xmlns:c="http://schemas.openxmlformats.org/drawingml/2006/chart" xmlns:r="http://schemas.openxmlformats.org/officeDocument/2006/relationships" r:id="rId3"/>
          </a:graphicData>
        </a:graphic>
      </p:graphicFrame>
      <p:sp>
        <p:nvSpPr>
          <p:cNvPr id="7" name="Content Placeholder 1">
            <a:extLst>
              <a:ext uri="{FF2B5EF4-FFF2-40B4-BE49-F238E27FC236}">
                <a16:creationId xmlns:a16="http://schemas.microsoft.com/office/drawing/2014/main" id="{31D0041D-4E3C-5042-994B-64B907B67B6A}"/>
              </a:ext>
            </a:extLst>
          </p:cNvPr>
          <p:cNvSpPr txBox="1">
            <a:spLocks/>
          </p:cNvSpPr>
          <p:nvPr/>
        </p:nvSpPr>
        <p:spPr>
          <a:xfrm>
            <a:off x="838200" y="4880748"/>
            <a:ext cx="5979459" cy="1616746"/>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b="0" i="0" kern="1200">
                <a:solidFill>
                  <a:schemeClr val="tx1"/>
                </a:solidFill>
                <a:latin typeface="Aileron Light" pitchFamily="2" charset="77"/>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b="0" i="0" kern="1200">
                <a:solidFill>
                  <a:schemeClr val="tx1"/>
                </a:solidFill>
                <a:latin typeface="Aileron Light" pitchFamily="2" charset="77"/>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b="0" i="0" kern="1200">
                <a:solidFill>
                  <a:schemeClr val="tx1"/>
                </a:solidFill>
                <a:latin typeface="Aileron Light" pitchFamily="2" charset="77"/>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tx1"/>
                </a:solidFill>
                <a:latin typeface="Aileron Light" pitchFamily="2" charset="77"/>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tx1"/>
                </a:solidFill>
                <a:latin typeface="Aileron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latin typeface="Aileron Light"/>
              </a:rPr>
              <a:t>One Care service area accounted for 11.6% of Virginia overdose deaths in 2013 and 7.6% in 2017.</a:t>
            </a:r>
          </a:p>
          <a:p>
            <a:pPr marL="0" indent="0">
              <a:buNone/>
            </a:pPr>
            <a:r>
              <a:rPr lang="en-US" sz="1800" dirty="0">
                <a:latin typeface="Aileron Light"/>
              </a:rPr>
              <a:t>9.4% (n=10) increase in overdose deaths from 2013-2017.</a:t>
            </a:r>
          </a:p>
          <a:p>
            <a:pPr marL="0" indent="0">
              <a:buNone/>
            </a:pPr>
            <a:r>
              <a:rPr lang="en-US" sz="1800" dirty="0">
                <a:latin typeface="Aileron Light"/>
              </a:rPr>
              <a:t>One Care service area’s overdose death rate is higher than Virginia, but the rate of increase is slower.</a:t>
            </a:r>
          </a:p>
          <a:p>
            <a:pPr marL="457200" lvl="1" indent="0">
              <a:buNone/>
            </a:pPr>
            <a:endParaRPr lang="en-US" sz="1800" dirty="0">
              <a:latin typeface="Aileron Light"/>
            </a:endParaRPr>
          </a:p>
          <a:p>
            <a:pPr marL="0" indent="0">
              <a:buNone/>
            </a:pPr>
            <a:endParaRPr lang="en-US" sz="2200" dirty="0">
              <a:latin typeface="Aileron Light"/>
            </a:endParaRPr>
          </a:p>
          <a:p>
            <a:pPr marL="0" indent="0">
              <a:buNone/>
            </a:pPr>
            <a:endParaRPr lang="en-US" dirty="0"/>
          </a:p>
        </p:txBody>
      </p:sp>
      <p:graphicFrame>
        <p:nvGraphicFramePr>
          <p:cNvPr id="9" name="Chart 8">
            <a:extLst>
              <a:ext uri="{FF2B5EF4-FFF2-40B4-BE49-F238E27FC236}">
                <a16:creationId xmlns:a16="http://schemas.microsoft.com/office/drawing/2014/main" id="{9A05A1D1-38E6-483D-952D-9B7BC6BE7373}"/>
              </a:ext>
            </a:extLst>
          </p:cNvPr>
          <p:cNvGraphicFramePr/>
          <p:nvPr>
            <p:extLst>
              <p:ext uri="{D42A27DB-BD31-4B8C-83A1-F6EECF244321}">
                <p14:modId xmlns:p14="http://schemas.microsoft.com/office/powerpoint/2010/main" val="715021504"/>
              </p:ext>
            </p:extLst>
          </p:nvPr>
        </p:nvGraphicFramePr>
        <p:xfrm>
          <a:off x="6481788" y="1873416"/>
          <a:ext cx="4628630" cy="3552718"/>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a:extLst>
              <a:ext uri="{FF2B5EF4-FFF2-40B4-BE49-F238E27FC236}">
                <a16:creationId xmlns:a16="http://schemas.microsoft.com/office/drawing/2014/main" id="{4E61F8BA-DCCF-4D26-A9DF-7619E936A1CC}"/>
              </a:ext>
            </a:extLst>
          </p:cNvPr>
          <p:cNvSpPr txBox="1"/>
          <p:nvPr/>
        </p:nvSpPr>
        <p:spPr>
          <a:xfrm>
            <a:off x="838200" y="1722386"/>
            <a:ext cx="6341533" cy="302060"/>
          </a:xfrm>
          <a:prstGeom prst="rect">
            <a:avLst/>
          </a:prstGeom>
          <a:noFill/>
        </p:spPr>
        <p:txBody>
          <a:bodyPr wrap="square" lIns="137160" tIns="137160" rIns="137160" bIns="137160" rtlCol="0" anchor="ctr" anchorCtr="0">
            <a:noAutofit/>
          </a:bodyPr>
          <a:lstStyle/>
          <a:p>
            <a:pPr>
              <a:lnSpc>
                <a:spcPts val="3000"/>
              </a:lnSpc>
              <a:spcBef>
                <a:spcPts val="800"/>
              </a:spcBef>
            </a:pPr>
            <a:r>
              <a:rPr lang="en-US" sz="2400" dirty="0">
                <a:solidFill>
                  <a:schemeClr val="accent1"/>
                </a:solidFill>
                <a:latin typeface="Aileron Thin" panose="00000300000000000000" pitchFamily="50" charset="0"/>
              </a:rPr>
              <a:t>One Care Service Area, All Drugs  </a:t>
            </a:r>
          </a:p>
        </p:txBody>
      </p:sp>
    </p:spTree>
    <p:custDataLst>
      <p:tags r:id="rId1"/>
    </p:custDataLst>
    <p:extLst>
      <p:ext uri="{BB962C8B-B14F-4D97-AF65-F5344CB8AC3E}">
        <p14:creationId xmlns:p14="http://schemas.microsoft.com/office/powerpoint/2010/main" val="25443833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FF5BEF5-6E3B-4FB6-921C-A279F608D5E3}"/>
              </a:ext>
            </a:extLst>
          </p:cNvPr>
          <p:cNvPicPr>
            <a:picLocks noChangeAspect="1"/>
          </p:cNvPicPr>
          <p:nvPr/>
        </p:nvPicPr>
        <p:blipFill>
          <a:blip r:embed="rId3"/>
          <a:stretch>
            <a:fillRect/>
          </a:stretch>
        </p:blipFill>
        <p:spPr>
          <a:xfrm>
            <a:off x="5464" y="1504918"/>
            <a:ext cx="12186535" cy="6124459"/>
          </a:xfrm>
          <a:prstGeom prst="rect">
            <a:avLst/>
          </a:prstGeom>
        </p:spPr>
      </p:pic>
      <p:sp>
        <p:nvSpPr>
          <p:cNvPr id="2" name="Title 1">
            <a:extLst>
              <a:ext uri="{FF2B5EF4-FFF2-40B4-BE49-F238E27FC236}">
                <a16:creationId xmlns:a16="http://schemas.microsoft.com/office/drawing/2014/main" id="{2A5E42DA-3626-3E4E-AE9A-E1C221C49F92}"/>
              </a:ext>
            </a:extLst>
          </p:cNvPr>
          <p:cNvSpPr>
            <a:spLocks noGrp="1"/>
          </p:cNvSpPr>
          <p:nvPr>
            <p:ph type="title"/>
          </p:nvPr>
        </p:nvSpPr>
        <p:spPr/>
        <p:txBody>
          <a:bodyPr>
            <a:normAutofit/>
          </a:bodyPr>
          <a:lstStyle/>
          <a:p>
            <a:r>
              <a:rPr lang="en-US" dirty="0"/>
              <a:t>Overdose Deaths, 2013-2017</a:t>
            </a:r>
          </a:p>
        </p:txBody>
      </p:sp>
      <p:sp>
        <p:nvSpPr>
          <p:cNvPr id="3" name="Slide Number Placeholder 2">
            <a:extLst>
              <a:ext uri="{FF2B5EF4-FFF2-40B4-BE49-F238E27FC236}">
                <a16:creationId xmlns:a16="http://schemas.microsoft.com/office/drawing/2014/main" id="{482A4572-EFA2-D14A-9359-FDE127135FC6}"/>
              </a:ext>
            </a:extLst>
          </p:cNvPr>
          <p:cNvSpPr>
            <a:spLocks noGrp="1"/>
          </p:cNvSpPr>
          <p:nvPr>
            <p:ph type="sldNum" sz="quarter" idx="12"/>
          </p:nvPr>
        </p:nvSpPr>
        <p:spPr/>
        <p:txBody>
          <a:bodyPr/>
          <a:lstStyle/>
          <a:p>
            <a:fld id="{8F362C0E-2D6B-ED41-BACD-29482B38B36B}" type="slidenum">
              <a:rPr lang="en-US" smtClean="0"/>
              <a:t>11</a:t>
            </a:fld>
            <a:endParaRPr lang="en-US" dirty="0"/>
          </a:p>
        </p:txBody>
      </p:sp>
      <p:sp>
        <p:nvSpPr>
          <p:cNvPr id="6" name="TextBox 5">
            <a:extLst>
              <a:ext uri="{FF2B5EF4-FFF2-40B4-BE49-F238E27FC236}">
                <a16:creationId xmlns:a16="http://schemas.microsoft.com/office/drawing/2014/main" id="{58ADC27C-24CF-42EC-949C-C7BA93EC4DA1}"/>
              </a:ext>
            </a:extLst>
          </p:cNvPr>
          <p:cNvSpPr txBox="1"/>
          <p:nvPr/>
        </p:nvSpPr>
        <p:spPr>
          <a:xfrm>
            <a:off x="776415" y="1721487"/>
            <a:ext cx="6341533" cy="302060"/>
          </a:xfrm>
          <a:prstGeom prst="rect">
            <a:avLst/>
          </a:prstGeom>
          <a:noFill/>
        </p:spPr>
        <p:txBody>
          <a:bodyPr wrap="square" lIns="137160" tIns="137160" rIns="137160" bIns="137160" rtlCol="0" anchor="ctr" anchorCtr="0">
            <a:noAutofit/>
          </a:bodyPr>
          <a:lstStyle/>
          <a:p>
            <a:pPr>
              <a:lnSpc>
                <a:spcPts val="3000"/>
              </a:lnSpc>
              <a:spcBef>
                <a:spcPts val="800"/>
              </a:spcBef>
            </a:pPr>
            <a:r>
              <a:rPr lang="en-US" sz="2400" dirty="0">
                <a:solidFill>
                  <a:schemeClr val="accent1"/>
                </a:solidFill>
                <a:latin typeface="Aileron Thin" panose="00000300000000000000" pitchFamily="50" charset="0"/>
              </a:rPr>
              <a:t> One Care Service Area, All Drugs</a:t>
            </a:r>
          </a:p>
        </p:txBody>
      </p:sp>
    </p:spTree>
    <p:custDataLst>
      <p:tags r:id="rId1"/>
    </p:custDataLst>
    <p:extLst>
      <p:ext uri="{BB962C8B-B14F-4D97-AF65-F5344CB8AC3E}">
        <p14:creationId xmlns:p14="http://schemas.microsoft.com/office/powerpoint/2010/main" val="12880740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FCEFC-D839-4548-BD67-A0EB6B46A2A5}"/>
              </a:ext>
            </a:extLst>
          </p:cNvPr>
          <p:cNvSpPr>
            <a:spLocks noGrp="1"/>
          </p:cNvSpPr>
          <p:nvPr>
            <p:ph type="title"/>
          </p:nvPr>
        </p:nvSpPr>
        <p:spPr/>
        <p:txBody>
          <a:bodyPr>
            <a:normAutofit/>
          </a:bodyPr>
          <a:lstStyle/>
          <a:p>
            <a:r>
              <a:rPr lang="en-US" dirty="0"/>
              <a:t>Overdose Deaths, 2013-2017 </a:t>
            </a:r>
          </a:p>
        </p:txBody>
      </p:sp>
      <p:sp>
        <p:nvSpPr>
          <p:cNvPr id="3" name="Slide Number Placeholder 2">
            <a:extLst>
              <a:ext uri="{FF2B5EF4-FFF2-40B4-BE49-F238E27FC236}">
                <a16:creationId xmlns:a16="http://schemas.microsoft.com/office/drawing/2014/main" id="{130FBCE0-3CC9-1A4E-BFB6-E294113131BA}"/>
              </a:ext>
            </a:extLst>
          </p:cNvPr>
          <p:cNvSpPr>
            <a:spLocks noGrp="1"/>
          </p:cNvSpPr>
          <p:nvPr>
            <p:ph type="sldNum" sz="quarter" idx="12"/>
          </p:nvPr>
        </p:nvSpPr>
        <p:spPr/>
        <p:txBody>
          <a:bodyPr/>
          <a:lstStyle/>
          <a:p>
            <a:fld id="{8F362C0E-2D6B-ED41-BACD-29482B38B36B}" type="slidenum">
              <a:rPr lang="en-US" smtClean="0"/>
              <a:t>12</a:t>
            </a:fld>
            <a:endParaRPr lang="en-US" dirty="0"/>
          </a:p>
        </p:txBody>
      </p:sp>
      <p:sp>
        <p:nvSpPr>
          <p:cNvPr id="7" name="Content Placeholder 1">
            <a:extLst>
              <a:ext uri="{FF2B5EF4-FFF2-40B4-BE49-F238E27FC236}">
                <a16:creationId xmlns:a16="http://schemas.microsoft.com/office/drawing/2014/main" id="{31D0041D-4E3C-5042-994B-64B907B67B6A}"/>
              </a:ext>
            </a:extLst>
          </p:cNvPr>
          <p:cNvSpPr txBox="1">
            <a:spLocks/>
          </p:cNvSpPr>
          <p:nvPr/>
        </p:nvSpPr>
        <p:spPr>
          <a:xfrm>
            <a:off x="6833287" y="2522386"/>
            <a:ext cx="4913358" cy="3025431"/>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b="0" i="0" kern="1200">
                <a:solidFill>
                  <a:schemeClr val="tx1"/>
                </a:solidFill>
                <a:latin typeface="Aileron Light" pitchFamily="2" charset="77"/>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b="0" i="0" kern="1200">
                <a:solidFill>
                  <a:schemeClr val="tx1"/>
                </a:solidFill>
                <a:latin typeface="Aileron Light" pitchFamily="2" charset="77"/>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b="0" i="0" kern="1200">
                <a:solidFill>
                  <a:schemeClr val="tx1"/>
                </a:solidFill>
                <a:latin typeface="Aileron Light" pitchFamily="2" charset="77"/>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tx1"/>
                </a:solidFill>
                <a:latin typeface="Aileron Light" pitchFamily="2" charset="77"/>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tx1"/>
                </a:solidFill>
                <a:latin typeface="Aileron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latin typeface="Aileron Light"/>
              </a:rPr>
              <a:t>Virginia experienced an 80% increase in opioid overdose deaths from 2013 to 2017.</a:t>
            </a:r>
          </a:p>
          <a:p>
            <a:pPr marL="0" indent="0">
              <a:buNone/>
            </a:pPr>
            <a:r>
              <a:rPr lang="en-US" sz="1800" dirty="0">
                <a:latin typeface="Aileron Light"/>
              </a:rPr>
              <a:t>One Care service area experienced a 1% increase in opioid overdose deaths from 2013 to 2017.</a:t>
            </a:r>
          </a:p>
          <a:p>
            <a:endParaRPr lang="en-US" sz="1800" dirty="0">
              <a:latin typeface="Aileron Light"/>
            </a:endParaRPr>
          </a:p>
          <a:p>
            <a:pPr marL="457200" lvl="1" indent="0">
              <a:buNone/>
            </a:pPr>
            <a:endParaRPr lang="en-US" sz="1800" dirty="0">
              <a:latin typeface="Aileron Light"/>
            </a:endParaRPr>
          </a:p>
          <a:p>
            <a:pPr marL="0" indent="0">
              <a:buNone/>
            </a:pPr>
            <a:endParaRPr lang="en-US" sz="2200" dirty="0">
              <a:latin typeface="Aileron Light"/>
            </a:endParaRPr>
          </a:p>
          <a:p>
            <a:endParaRPr lang="en-US" dirty="0"/>
          </a:p>
        </p:txBody>
      </p:sp>
      <p:sp>
        <p:nvSpPr>
          <p:cNvPr id="8" name="TextBox 7">
            <a:extLst>
              <a:ext uri="{FF2B5EF4-FFF2-40B4-BE49-F238E27FC236}">
                <a16:creationId xmlns:a16="http://schemas.microsoft.com/office/drawing/2014/main" id="{62227585-754D-A74D-A175-5C7A0B973DFD}"/>
              </a:ext>
            </a:extLst>
          </p:cNvPr>
          <p:cNvSpPr txBox="1"/>
          <p:nvPr/>
        </p:nvSpPr>
        <p:spPr>
          <a:xfrm>
            <a:off x="838200" y="1719538"/>
            <a:ext cx="7156622" cy="302060"/>
          </a:xfrm>
          <a:prstGeom prst="rect">
            <a:avLst/>
          </a:prstGeom>
          <a:noFill/>
        </p:spPr>
        <p:txBody>
          <a:bodyPr wrap="square" lIns="137160" tIns="137160" rIns="137160" bIns="137160" rtlCol="0" anchor="ctr" anchorCtr="0">
            <a:noAutofit/>
          </a:bodyPr>
          <a:lstStyle/>
          <a:p>
            <a:pPr>
              <a:lnSpc>
                <a:spcPts val="3000"/>
              </a:lnSpc>
              <a:spcBef>
                <a:spcPts val="800"/>
              </a:spcBef>
            </a:pPr>
            <a:r>
              <a:rPr lang="en-US" sz="2400" dirty="0">
                <a:solidFill>
                  <a:schemeClr val="accent1"/>
                </a:solidFill>
                <a:latin typeface="Aileron Thin" panose="00000300000000000000" pitchFamily="50" charset="0"/>
              </a:rPr>
              <a:t>USA, Virginia, vs. One Care Service Area, All Opioids</a:t>
            </a:r>
          </a:p>
        </p:txBody>
      </p:sp>
      <p:graphicFrame>
        <p:nvGraphicFramePr>
          <p:cNvPr id="9" name="Chart 8">
            <a:extLst>
              <a:ext uri="{FF2B5EF4-FFF2-40B4-BE49-F238E27FC236}">
                <a16:creationId xmlns:a16="http://schemas.microsoft.com/office/drawing/2014/main" id="{9A05A1D1-38E6-483D-952D-9B7BC6BE7373}"/>
              </a:ext>
            </a:extLst>
          </p:cNvPr>
          <p:cNvGraphicFramePr/>
          <p:nvPr>
            <p:extLst>
              <p:ext uri="{D42A27DB-BD31-4B8C-83A1-F6EECF244321}">
                <p14:modId xmlns:p14="http://schemas.microsoft.com/office/powerpoint/2010/main" val="3539228641"/>
              </p:ext>
            </p:extLst>
          </p:nvPr>
        </p:nvGraphicFramePr>
        <p:xfrm>
          <a:off x="838200" y="2186973"/>
          <a:ext cx="5995087" cy="4305902"/>
        </p:xfrm>
        <a:graphic>
          <a:graphicData uri="http://schemas.openxmlformats.org/drawingml/2006/chart">
            <c:chart xmlns:c="http://schemas.openxmlformats.org/drawingml/2006/chart" xmlns:r="http://schemas.openxmlformats.org/officeDocument/2006/relationships" r:id="rId3"/>
          </a:graphicData>
        </a:graphic>
      </p:graphicFrame>
    </p:spTree>
    <p:custDataLst>
      <p:tags r:id="rId1"/>
    </p:custDataLst>
    <p:extLst>
      <p:ext uri="{BB962C8B-B14F-4D97-AF65-F5344CB8AC3E}">
        <p14:creationId xmlns:p14="http://schemas.microsoft.com/office/powerpoint/2010/main" val="30421184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FF5BEF5-6E3B-4FB6-921C-A279F608D5E3}"/>
              </a:ext>
            </a:extLst>
          </p:cNvPr>
          <p:cNvPicPr>
            <a:picLocks noChangeAspect="1"/>
          </p:cNvPicPr>
          <p:nvPr/>
        </p:nvPicPr>
        <p:blipFill>
          <a:blip r:embed="rId3"/>
          <a:stretch>
            <a:fillRect/>
          </a:stretch>
        </p:blipFill>
        <p:spPr>
          <a:xfrm>
            <a:off x="-4359" y="1498600"/>
            <a:ext cx="12196361" cy="6129397"/>
          </a:xfrm>
          <a:prstGeom prst="rect">
            <a:avLst/>
          </a:prstGeom>
        </p:spPr>
      </p:pic>
      <p:sp>
        <p:nvSpPr>
          <p:cNvPr id="2" name="Title 1">
            <a:extLst>
              <a:ext uri="{FF2B5EF4-FFF2-40B4-BE49-F238E27FC236}">
                <a16:creationId xmlns:a16="http://schemas.microsoft.com/office/drawing/2014/main" id="{2A5E42DA-3626-3E4E-AE9A-E1C221C49F92}"/>
              </a:ext>
            </a:extLst>
          </p:cNvPr>
          <p:cNvSpPr>
            <a:spLocks noGrp="1"/>
          </p:cNvSpPr>
          <p:nvPr>
            <p:ph type="title"/>
          </p:nvPr>
        </p:nvSpPr>
        <p:spPr/>
        <p:txBody>
          <a:bodyPr>
            <a:normAutofit/>
          </a:bodyPr>
          <a:lstStyle/>
          <a:p>
            <a:r>
              <a:rPr lang="en-US" dirty="0"/>
              <a:t>Overdose Deaths, 2013-2017</a:t>
            </a:r>
          </a:p>
        </p:txBody>
      </p:sp>
      <p:sp>
        <p:nvSpPr>
          <p:cNvPr id="3" name="Slide Number Placeholder 2">
            <a:extLst>
              <a:ext uri="{FF2B5EF4-FFF2-40B4-BE49-F238E27FC236}">
                <a16:creationId xmlns:a16="http://schemas.microsoft.com/office/drawing/2014/main" id="{482A4572-EFA2-D14A-9359-FDE127135FC6}"/>
              </a:ext>
            </a:extLst>
          </p:cNvPr>
          <p:cNvSpPr>
            <a:spLocks noGrp="1"/>
          </p:cNvSpPr>
          <p:nvPr>
            <p:ph type="sldNum" sz="quarter" idx="12"/>
          </p:nvPr>
        </p:nvSpPr>
        <p:spPr/>
        <p:txBody>
          <a:bodyPr/>
          <a:lstStyle/>
          <a:p>
            <a:fld id="{8F362C0E-2D6B-ED41-BACD-29482B38B36B}" type="slidenum">
              <a:rPr lang="en-US" smtClean="0"/>
              <a:t>13</a:t>
            </a:fld>
            <a:endParaRPr lang="en-US" dirty="0"/>
          </a:p>
        </p:txBody>
      </p:sp>
      <p:sp>
        <p:nvSpPr>
          <p:cNvPr id="6" name="TextBox 5">
            <a:extLst>
              <a:ext uri="{FF2B5EF4-FFF2-40B4-BE49-F238E27FC236}">
                <a16:creationId xmlns:a16="http://schemas.microsoft.com/office/drawing/2014/main" id="{58ADC27C-24CF-42EC-949C-C7BA93EC4DA1}"/>
              </a:ext>
            </a:extLst>
          </p:cNvPr>
          <p:cNvSpPr txBox="1"/>
          <p:nvPr/>
        </p:nvSpPr>
        <p:spPr>
          <a:xfrm>
            <a:off x="770965" y="1719538"/>
            <a:ext cx="6341533" cy="302060"/>
          </a:xfrm>
          <a:prstGeom prst="rect">
            <a:avLst/>
          </a:prstGeom>
          <a:noFill/>
        </p:spPr>
        <p:txBody>
          <a:bodyPr wrap="square" lIns="137160" tIns="137160" rIns="137160" bIns="137160" rtlCol="0" anchor="ctr" anchorCtr="0">
            <a:noAutofit/>
          </a:bodyPr>
          <a:lstStyle/>
          <a:p>
            <a:pPr>
              <a:lnSpc>
                <a:spcPts val="3000"/>
              </a:lnSpc>
              <a:spcBef>
                <a:spcPts val="800"/>
              </a:spcBef>
            </a:pPr>
            <a:r>
              <a:rPr lang="en-US" sz="2400" dirty="0">
                <a:solidFill>
                  <a:schemeClr val="accent1"/>
                </a:solidFill>
                <a:latin typeface="Aileron Thin" panose="00000300000000000000" pitchFamily="50" charset="0"/>
              </a:rPr>
              <a:t> One Care Service Area, All Opioids</a:t>
            </a:r>
          </a:p>
        </p:txBody>
      </p:sp>
    </p:spTree>
    <p:custDataLst>
      <p:tags r:id="rId1"/>
    </p:custDataLst>
    <p:extLst>
      <p:ext uri="{BB962C8B-B14F-4D97-AF65-F5344CB8AC3E}">
        <p14:creationId xmlns:p14="http://schemas.microsoft.com/office/powerpoint/2010/main" val="40263474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E42DA-3626-3E4E-AE9A-E1C221C49F92}"/>
              </a:ext>
            </a:extLst>
          </p:cNvPr>
          <p:cNvSpPr>
            <a:spLocks noGrp="1"/>
          </p:cNvSpPr>
          <p:nvPr>
            <p:ph type="title"/>
          </p:nvPr>
        </p:nvSpPr>
        <p:spPr/>
        <p:txBody>
          <a:bodyPr>
            <a:normAutofit/>
          </a:bodyPr>
          <a:lstStyle/>
          <a:p>
            <a:r>
              <a:rPr lang="en-US" dirty="0"/>
              <a:t>Overdose Deaths, 2013-2017</a:t>
            </a:r>
          </a:p>
        </p:txBody>
      </p:sp>
      <p:sp>
        <p:nvSpPr>
          <p:cNvPr id="3" name="Slide Number Placeholder 2">
            <a:extLst>
              <a:ext uri="{FF2B5EF4-FFF2-40B4-BE49-F238E27FC236}">
                <a16:creationId xmlns:a16="http://schemas.microsoft.com/office/drawing/2014/main" id="{482A4572-EFA2-D14A-9359-FDE127135FC6}"/>
              </a:ext>
            </a:extLst>
          </p:cNvPr>
          <p:cNvSpPr>
            <a:spLocks noGrp="1"/>
          </p:cNvSpPr>
          <p:nvPr>
            <p:ph type="sldNum" sz="quarter" idx="12"/>
          </p:nvPr>
        </p:nvSpPr>
        <p:spPr/>
        <p:txBody>
          <a:bodyPr/>
          <a:lstStyle/>
          <a:p>
            <a:fld id="{8F362C0E-2D6B-ED41-BACD-29482B38B36B}" type="slidenum">
              <a:rPr lang="en-US" smtClean="0"/>
              <a:t>14</a:t>
            </a:fld>
            <a:endParaRPr lang="en-US" dirty="0"/>
          </a:p>
        </p:txBody>
      </p:sp>
      <p:sp>
        <p:nvSpPr>
          <p:cNvPr id="6" name="TextBox 5">
            <a:extLst>
              <a:ext uri="{FF2B5EF4-FFF2-40B4-BE49-F238E27FC236}">
                <a16:creationId xmlns:a16="http://schemas.microsoft.com/office/drawing/2014/main" id="{58ADC27C-24CF-42EC-949C-C7BA93EC4DA1}"/>
              </a:ext>
            </a:extLst>
          </p:cNvPr>
          <p:cNvSpPr txBox="1"/>
          <p:nvPr/>
        </p:nvSpPr>
        <p:spPr>
          <a:xfrm>
            <a:off x="838200" y="1719538"/>
            <a:ext cx="6341533" cy="302060"/>
          </a:xfrm>
          <a:prstGeom prst="rect">
            <a:avLst/>
          </a:prstGeom>
          <a:noFill/>
        </p:spPr>
        <p:txBody>
          <a:bodyPr wrap="square" lIns="137160" tIns="137160" rIns="137160" bIns="137160" rtlCol="0" anchor="ctr" anchorCtr="0">
            <a:noAutofit/>
          </a:bodyPr>
          <a:lstStyle/>
          <a:p>
            <a:pPr>
              <a:lnSpc>
                <a:spcPts val="3000"/>
              </a:lnSpc>
              <a:spcBef>
                <a:spcPts val="800"/>
              </a:spcBef>
            </a:pPr>
            <a:r>
              <a:rPr lang="en-US" sz="2400" dirty="0">
                <a:solidFill>
                  <a:schemeClr val="accent1"/>
                </a:solidFill>
                <a:latin typeface="Aileron Thin" panose="00000300000000000000" pitchFamily="50" charset="0"/>
              </a:rPr>
              <a:t> Virginia, Fentanyl and/or Heroin</a:t>
            </a:r>
          </a:p>
        </p:txBody>
      </p:sp>
      <p:graphicFrame>
        <p:nvGraphicFramePr>
          <p:cNvPr id="9" name="Chart 8">
            <a:extLst>
              <a:ext uri="{FF2B5EF4-FFF2-40B4-BE49-F238E27FC236}">
                <a16:creationId xmlns:a16="http://schemas.microsoft.com/office/drawing/2014/main" id="{855ABA38-21E7-4FF1-9B65-339748DA9319}"/>
              </a:ext>
            </a:extLst>
          </p:cNvPr>
          <p:cNvGraphicFramePr/>
          <p:nvPr>
            <p:extLst>
              <p:ext uri="{D42A27DB-BD31-4B8C-83A1-F6EECF244321}">
                <p14:modId xmlns:p14="http://schemas.microsoft.com/office/powerpoint/2010/main" val="2789171600"/>
              </p:ext>
            </p:extLst>
          </p:nvPr>
        </p:nvGraphicFramePr>
        <p:xfrm>
          <a:off x="838200" y="2372497"/>
          <a:ext cx="6341533" cy="3765836"/>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a:extLst>
              <a:ext uri="{FF2B5EF4-FFF2-40B4-BE49-F238E27FC236}">
                <a16:creationId xmlns:a16="http://schemas.microsoft.com/office/drawing/2014/main" id="{861FECC6-5B4F-4DEB-A6B1-AAE6822069BA}"/>
              </a:ext>
            </a:extLst>
          </p:cNvPr>
          <p:cNvSpPr txBox="1"/>
          <p:nvPr/>
        </p:nvSpPr>
        <p:spPr>
          <a:xfrm>
            <a:off x="7179733" y="2372497"/>
            <a:ext cx="3993092" cy="2031325"/>
          </a:xfrm>
          <a:prstGeom prst="rect">
            <a:avLst/>
          </a:prstGeom>
          <a:noFill/>
        </p:spPr>
        <p:txBody>
          <a:bodyPr wrap="square" rtlCol="0">
            <a:spAutoFit/>
          </a:bodyPr>
          <a:lstStyle/>
          <a:p>
            <a:r>
              <a:rPr lang="en-US" dirty="0">
                <a:latin typeface="Aileron Light" panose="00000400000000000000" pitchFamily="50" charset="0"/>
              </a:rPr>
              <a:t>Fentanyl alone OD death rate increased 300%.</a:t>
            </a:r>
          </a:p>
          <a:p>
            <a:r>
              <a:rPr lang="en-US" dirty="0">
                <a:latin typeface="Aileron Light" panose="00000400000000000000" pitchFamily="50" charset="0"/>
              </a:rPr>
              <a:t>Heroin alone OD death rate fell 25%.</a:t>
            </a:r>
          </a:p>
          <a:p>
            <a:r>
              <a:rPr lang="en-US" dirty="0">
                <a:latin typeface="Aileron Light" panose="00000400000000000000" pitchFamily="50" charset="0"/>
              </a:rPr>
              <a:t>Fentanyl + Heroin OD death rate increased 6600%.</a:t>
            </a:r>
          </a:p>
          <a:p>
            <a:r>
              <a:rPr lang="en-US" dirty="0">
                <a:latin typeface="Aileron Light" panose="00000400000000000000" pitchFamily="50" charset="0"/>
              </a:rPr>
              <a:t>Total Fentanyl and/or Heroin OD death rate increased 200%.</a:t>
            </a:r>
          </a:p>
        </p:txBody>
      </p:sp>
    </p:spTree>
    <p:custDataLst>
      <p:tags r:id="rId1"/>
    </p:custDataLst>
    <p:extLst>
      <p:ext uri="{BB962C8B-B14F-4D97-AF65-F5344CB8AC3E}">
        <p14:creationId xmlns:p14="http://schemas.microsoft.com/office/powerpoint/2010/main" val="7919327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D4B1EF-725F-A544-B155-0D05E8295C73}"/>
              </a:ext>
            </a:extLst>
          </p:cNvPr>
          <p:cNvSpPr>
            <a:spLocks noGrp="1"/>
          </p:cNvSpPr>
          <p:nvPr>
            <p:ph type="title"/>
          </p:nvPr>
        </p:nvSpPr>
        <p:spPr/>
        <p:txBody>
          <a:bodyPr>
            <a:normAutofit/>
          </a:bodyPr>
          <a:lstStyle/>
          <a:p>
            <a:r>
              <a:rPr lang="en-US" dirty="0">
                <a:latin typeface="Aileron Thin"/>
              </a:rPr>
              <a:t>Overdose Deaths by Drug, 2013-2017</a:t>
            </a:r>
            <a:endParaRPr lang="en-US" dirty="0"/>
          </a:p>
        </p:txBody>
      </p:sp>
      <p:sp>
        <p:nvSpPr>
          <p:cNvPr id="3" name="Slide Number Placeholder 2">
            <a:extLst>
              <a:ext uri="{FF2B5EF4-FFF2-40B4-BE49-F238E27FC236}">
                <a16:creationId xmlns:a16="http://schemas.microsoft.com/office/drawing/2014/main" id="{70209A2B-C354-F145-83BA-F02A15FFF9C7}"/>
              </a:ext>
            </a:extLst>
          </p:cNvPr>
          <p:cNvSpPr>
            <a:spLocks noGrp="1"/>
          </p:cNvSpPr>
          <p:nvPr>
            <p:ph type="sldNum" sz="quarter" idx="12"/>
          </p:nvPr>
        </p:nvSpPr>
        <p:spPr/>
        <p:txBody>
          <a:bodyPr/>
          <a:lstStyle/>
          <a:p>
            <a:fld id="{8F362C0E-2D6B-ED41-BACD-29482B38B36B}" type="slidenum">
              <a:rPr lang="en-US" smtClean="0"/>
              <a:t>15</a:t>
            </a:fld>
            <a:endParaRPr lang="en-US" dirty="0"/>
          </a:p>
        </p:txBody>
      </p:sp>
      <p:sp>
        <p:nvSpPr>
          <p:cNvPr id="4" name="TextBox 3">
            <a:extLst>
              <a:ext uri="{FF2B5EF4-FFF2-40B4-BE49-F238E27FC236}">
                <a16:creationId xmlns:a16="http://schemas.microsoft.com/office/drawing/2014/main" id="{D5C4C933-F7AA-B84A-813E-05F26E6B9949}"/>
              </a:ext>
            </a:extLst>
          </p:cNvPr>
          <p:cNvSpPr txBox="1"/>
          <p:nvPr/>
        </p:nvSpPr>
        <p:spPr>
          <a:xfrm>
            <a:off x="838200" y="1719277"/>
            <a:ext cx="6341533" cy="302060"/>
          </a:xfrm>
          <a:prstGeom prst="rect">
            <a:avLst/>
          </a:prstGeom>
          <a:noFill/>
        </p:spPr>
        <p:txBody>
          <a:bodyPr wrap="square" lIns="137160" tIns="137160" rIns="137160" bIns="137160" rtlCol="0" anchor="ctr" anchorCtr="0">
            <a:noAutofit/>
          </a:bodyPr>
          <a:lstStyle/>
          <a:p>
            <a:pPr>
              <a:lnSpc>
                <a:spcPts val="3000"/>
              </a:lnSpc>
              <a:spcBef>
                <a:spcPts val="800"/>
              </a:spcBef>
            </a:pPr>
            <a:r>
              <a:rPr lang="en-US" sz="2400" dirty="0">
                <a:solidFill>
                  <a:schemeClr val="accent1"/>
                </a:solidFill>
                <a:latin typeface="Aileron Thin" panose="00000300000000000000" pitchFamily="50" charset="0"/>
              </a:rPr>
              <a:t>Virginia</a:t>
            </a:r>
          </a:p>
        </p:txBody>
      </p:sp>
      <p:graphicFrame>
        <p:nvGraphicFramePr>
          <p:cNvPr id="5" name="Chart 4">
            <a:extLst>
              <a:ext uri="{FF2B5EF4-FFF2-40B4-BE49-F238E27FC236}">
                <a16:creationId xmlns:a16="http://schemas.microsoft.com/office/drawing/2014/main" id="{34103F9A-2BD3-C645-81C8-C91C633DFD20}"/>
              </a:ext>
            </a:extLst>
          </p:cNvPr>
          <p:cNvGraphicFramePr/>
          <p:nvPr>
            <p:extLst>
              <p:ext uri="{D42A27DB-BD31-4B8C-83A1-F6EECF244321}">
                <p14:modId xmlns:p14="http://schemas.microsoft.com/office/powerpoint/2010/main" val="373288379"/>
              </p:ext>
            </p:extLst>
          </p:nvPr>
        </p:nvGraphicFramePr>
        <p:xfrm>
          <a:off x="838201" y="2158319"/>
          <a:ext cx="7930242" cy="4380593"/>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47960F24-748C-420B-B7C9-D228128792F7}"/>
              </a:ext>
            </a:extLst>
          </p:cNvPr>
          <p:cNvSpPr txBox="1"/>
          <p:nvPr/>
        </p:nvSpPr>
        <p:spPr>
          <a:xfrm>
            <a:off x="8768443" y="2453858"/>
            <a:ext cx="2681207" cy="3139321"/>
          </a:xfrm>
          <a:prstGeom prst="rect">
            <a:avLst/>
          </a:prstGeom>
          <a:noFill/>
        </p:spPr>
        <p:txBody>
          <a:bodyPr wrap="square" rtlCol="0">
            <a:spAutoFit/>
          </a:bodyPr>
          <a:lstStyle/>
          <a:p>
            <a:r>
              <a:rPr lang="en-US" u="sng" dirty="0">
                <a:latin typeface="Aileron Light" panose="00000400000000000000" pitchFamily="50" charset="0"/>
              </a:rPr>
              <a:t>Cocaine</a:t>
            </a:r>
          </a:p>
          <a:p>
            <a:r>
              <a:rPr lang="en-US" dirty="0">
                <a:latin typeface="Aileron Light" panose="00000400000000000000" pitchFamily="50" charset="0"/>
              </a:rPr>
              <a:t>73% increase</a:t>
            </a:r>
          </a:p>
          <a:p>
            <a:endParaRPr lang="en-US" dirty="0">
              <a:latin typeface="Aileron Light" panose="00000400000000000000" pitchFamily="50" charset="0"/>
            </a:endParaRPr>
          </a:p>
          <a:p>
            <a:r>
              <a:rPr lang="en-US" u="sng" dirty="0">
                <a:latin typeface="Aileron Light" panose="00000400000000000000" pitchFamily="50" charset="0"/>
              </a:rPr>
              <a:t>Fentanyl</a:t>
            </a:r>
          </a:p>
          <a:p>
            <a:r>
              <a:rPr lang="en-US" dirty="0">
                <a:latin typeface="Aileron Light" panose="00000400000000000000" pitchFamily="50" charset="0"/>
              </a:rPr>
              <a:t>450% increase</a:t>
            </a:r>
          </a:p>
          <a:p>
            <a:endParaRPr lang="en-US" dirty="0">
              <a:latin typeface="Aileron Light" panose="00000400000000000000" pitchFamily="50" charset="0"/>
            </a:endParaRPr>
          </a:p>
          <a:p>
            <a:r>
              <a:rPr lang="en-US" u="sng" dirty="0">
                <a:latin typeface="Aileron Light" panose="00000400000000000000" pitchFamily="50" charset="0"/>
              </a:rPr>
              <a:t>Heroin</a:t>
            </a:r>
          </a:p>
          <a:p>
            <a:r>
              <a:rPr lang="en-US" dirty="0">
                <a:latin typeface="Aileron Light" panose="00000400000000000000" pitchFamily="50" charset="0"/>
              </a:rPr>
              <a:t>57% increase</a:t>
            </a:r>
          </a:p>
          <a:p>
            <a:endParaRPr lang="en-US" u="sng" dirty="0">
              <a:latin typeface="Aileron Light" panose="00000400000000000000" pitchFamily="50" charset="0"/>
            </a:endParaRPr>
          </a:p>
          <a:p>
            <a:r>
              <a:rPr lang="en-US" u="sng" dirty="0">
                <a:latin typeface="Aileron Light" panose="00000400000000000000" pitchFamily="50" charset="0"/>
              </a:rPr>
              <a:t>Prescription Opioids</a:t>
            </a:r>
          </a:p>
          <a:p>
            <a:r>
              <a:rPr lang="en-US" dirty="0">
                <a:latin typeface="Aileron Light" panose="00000400000000000000" pitchFamily="50" charset="0"/>
              </a:rPr>
              <a:t>34% decrease</a:t>
            </a:r>
          </a:p>
        </p:txBody>
      </p:sp>
    </p:spTree>
    <p:custDataLst>
      <p:tags r:id="rId1"/>
    </p:custDataLst>
    <p:extLst>
      <p:ext uri="{BB962C8B-B14F-4D97-AF65-F5344CB8AC3E}">
        <p14:creationId xmlns:p14="http://schemas.microsoft.com/office/powerpoint/2010/main" val="31872189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Opioid Overdose Deaths by Age, 2013-2017</a:t>
            </a:r>
          </a:p>
        </p:txBody>
      </p:sp>
      <p:sp>
        <p:nvSpPr>
          <p:cNvPr id="3" name="Slide Number Placeholder 2"/>
          <p:cNvSpPr>
            <a:spLocks noGrp="1"/>
          </p:cNvSpPr>
          <p:nvPr>
            <p:ph type="sldNum" sz="quarter" idx="12"/>
          </p:nvPr>
        </p:nvSpPr>
        <p:spPr/>
        <p:txBody>
          <a:bodyPr/>
          <a:lstStyle/>
          <a:p>
            <a:fld id="{8F362C0E-2D6B-ED41-BACD-29482B38B36B}" type="slidenum">
              <a:rPr lang="en-US" smtClean="0"/>
              <a:t>16</a:t>
            </a:fld>
            <a:endParaRPr lang="en-US" dirty="0"/>
          </a:p>
        </p:txBody>
      </p:sp>
      <p:sp>
        <p:nvSpPr>
          <p:cNvPr id="5" name="TextBox 4">
            <a:extLst>
              <a:ext uri="{FF2B5EF4-FFF2-40B4-BE49-F238E27FC236}">
                <a16:creationId xmlns:a16="http://schemas.microsoft.com/office/drawing/2014/main" id="{487C945B-7D40-8A4B-BEFA-5BE6CE1BB965}"/>
              </a:ext>
            </a:extLst>
          </p:cNvPr>
          <p:cNvSpPr txBox="1"/>
          <p:nvPr/>
        </p:nvSpPr>
        <p:spPr>
          <a:xfrm>
            <a:off x="838200" y="1716452"/>
            <a:ext cx="6341533" cy="302060"/>
          </a:xfrm>
          <a:prstGeom prst="rect">
            <a:avLst/>
          </a:prstGeom>
          <a:noFill/>
        </p:spPr>
        <p:txBody>
          <a:bodyPr wrap="square" lIns="137160" tIns="137160" rIns="137160" bIns="137160" rtlCol="0" anchor="ctr" anchorCtr="0">
            <a:noAutofit/>
          </a:bodyPr>
          <a:lstStyle/>
          <a:p>
            <a:pPr>
              <a:lnSpc>
                <a:spcPts val="3000"/>
              </a:lnSpc>
              <a:spcBef>
                <a:spcPts val="800"/>
              </a:spcBef>
            </a:pPr>
            <a:r>
              <a:rPr lang="en-US" sz="2400" dirty="0">
                <a:solidFill>
                  <a:schemeClr val="accent1"/>
                </a:solidFill>
                <a:latin typeface="Aileron Thin" panose="00000300000000000000" pitchFamily="50" charset="0"/>
              </a:rPr>
              <a:t>USA vs. Virginia</a:t>
            </a:r>
          </a:p>
        </p:txBody>
      </p:sp>
      <p:graphicFrame>
        <p:nvGraphicFramePr>
          <p:cNvPr id="12" name="Chart 11">
            <a:extLst>
              <a:ext uri="{FF2B5EF4-FFF2-40B4-BE49-F238E27FC236}">
                <a16:creationId xmlns:a16="http://schemas.microsoft.com/office/drawing/2014/main" id="{6DE9AF12-B34B-45FE-B2DC-5313A4C0E754}"/>
              </a:ext>
            </a:extLst>
          </p:cNvPr>
          <p:cNvGraphicFramePr/>
          <p:nvPr>
            <p:extLst>
              <p:ext uri="{D42A27DB-BD31-4B8C-83A1-F6EECF244321}">
                <p14:modId xmlns:p14="http://schemas.microsoft.com/office/powerpoint/2010/main" val="889120176"/>
              </p:ext>
            </p:extLst>
          </p:nvPr>
        </p:nvGraphicFramePr>
        <p:xfrm>
          <a:off x="838200" y="2518913"/>
          <a:ext cx="5137267" cy="420256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Chart 12">
            <a:extLst>
              <a:ext uri="{FF2B5EF4-FFF2-40B4-BE49-F238E27FC236}">
                <a16:creationId xmlns:a16="http://schemas.microsoft.com/office/drawing/2014/main" id="{8567651A-73BC-4DEB-8D52-9D13DFC6E06F}"/>
              </a:ext>
            </a:extLst>
          </p:cNvPr>
          <p:cNvGraphicFramePr/>
          <p:nvPr>
            <p:extLst>
              <p:ext uri="{D42A27DB-BD31-4B8C-83A1-F6EECF244321}">
                <p14:modId xmlns:p14="http://schemas.microsoft.com/office/powerpoint/2010/main" val="3345201856"/>
              </p:ext>
            </p:extLst>
          </p:nvPr>
        </p:nvGraphicFramePr>
        <p:xfrm>
          <a:off x="4906992" y="2518913"/>
          <a:ext cx="5137267" cy="4202562"/>
        </p:xfrm>
        <a:graphic>
          <a:graphicData uri="http://schemas.openxmlformats.org/drawingml/2006/chart">
            <c:chart xmlns:c="http://schemas.openxmlformats.org/drawingml/2006/chart" xmlns:r="http://schemas.openxmlformats.org/officeDocument/2006/relationships" r:id="rId5"/>
          </a:graphicData>
        </a:graphic>
      </p:graphicFrame>
      <p:cxnSp>
        <p:nvCxnSpPr>
          <p:cNvPr id="14" name="Straight Connector 13">
            <a:extLst>
              <a:ext uri="{FF2B5EF4-FFF2-40B4-BE49-F238E27FC236}">
                <a16:creationId xmlns:a16="http://schemas.microsoft.com/office/drawing/2014/main" id="{25D03E63-BBC7-4693-80D3-23EFA6411781}"/>
              </a:ext>
            </a:extLst>
          </p:cNvPr>
          <p:cNvCxnSpPr/>
          <p:nvPr/>
        </p:nvCxnSpPr>
        <p:spPr>
          <a:xfrm flipV="1">
            <a:off x="5857103" y="2681416"/>
            <a:ext cx="0" cy="2965622"/>
          </a:xfrm>
          <a:prstGeom prst="line">
            <a:avLst/>
          </a:prstGeom>
        </p:spPr>
        <p:style>
          <a:lnRef idx="1">
            <a:schemeClr val="dk1"/>
          </a:lnRef>
          <a:fillRef idx="0">
            <a:schemeClr val="dk1"/>
          </a:fillRef>
          <a:effectRef idx="0">
            <a:schemeClr val="dk1"/>
          </a:effectRef>
          <a:fontRef idx="minor">
            <a:schemeClr val="tx1"/>
          </a:fontRef>
        </p:style>
      </p:cxnSp>
    </p:spTree>
    <p:custDataLst>
      <p:tags r:id="rId1"/>
    </p:custDataLst>
    <p:extLst>
      <p:ext uri="{BB962C8B-B14F-4D97-AF65-F5344CB8AC3E}">
        <p14:creationId xmlns:p14="http://schemas.microsoft.com/office/powerpoint/2010/main" val="42887200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F362C0E-2D6B-ED41-BACD-29482B38B36B}" type="slidenum">
              <a:rPr lang="en-US" smtClean="0"/>
              <a:t>17</a:t>
            </a:fld>
            <a:endParaRPr lang="en-US" dirty="0"/>
          </a:p>
        </p:txBody>
      </p:sp>
      <p:sp>
        <p:nvSpPr>
          <p:cNvPr id="5" name="Title 4"/>
          <p:cNvSpPr>
            <a:spLocks noGrp="1"/>
          </p:cNvSpPr>
          <p:nvPr>
            <p:ph type="title"/>
          </p:nvPr>
        </p:nvSpPr>
        <p:spPr/>
        <p:txBody>
          <a:bodyPr/>
          <a:lstStyle/>
          <a:p>
            <a:r>
              <a:rPr lang="en-US" dirty="0"/>
              <a:t>Overdose Deaths by Gender, 2017</a:t>
            </a:r>
          </a:p>
        </p:txBody>
      </p:sp>
      <p:graphicFrame>
        <p:nvGraphicFramePr>
          <p:cNvPr id="9" name="Chart 8">
            <a:extLst>
              <a:ext uri="{FF2B5EF4-FFF2-40B4-BE49-F238E27FC236}">
                <a16:creationId xmlns:a16="http://schemas.microsoft.com/office/drawing/2014/main" id="{A83FF54D-0796-4A4C-8830-B5B37EA4344A}"/>
              </a:ext>
            </a:extLst>
          </p:cNvPr>
          <p:cNvGraphicFramePr/>
          <p:nvPr>
            <p:extLst>
              <p:ext uri="{D42A27DB-BD31-4B8C-83A1-F6EECF244321}">
                <p14:modId xmlns:p14="http://schemas.microsoft.com/office/powerpoint/2010/main" val="802544612"/>
              </p:ext>
            </p:extLst>
          </p:nvPr>
        </p:nvGraphicFramePr>
        <p:xfrm>
          <a:off x="4267200" y="2332675"/>
          <a:ext cx="3657600" cy="402367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hart 9">
            <a:extLst>
              <a:ext uri="{FF2B5EF4-FFF2-40B4-BE49-F238E27FC236}">
                <a16:creationId xmlns:a16="http://schemas.microsoft.com/office/drawing/2014/main" id="{6C33666F-A63A-4B1C-8BC7-8B0535790D52}"/>
              </a:ext>
            </a:extLst>
          </p:cNvPr>
          <p:cNvGraphicFramePr/>
          <p:nvPr>
            <p:extLst>
              <p:ext uri="{D42A27DB-BD31-4B8C-83A1-F6EECF244321}">
                <p14:modId xmlns:p14="http://schemas.microsoft.com/office/powerpoint/2010/main" val="3735941597"/>
              </p:ext>
            </p:extLst>
          </p:nvPr>
        </p:nvGraphicFramePr>
        <p:xfrm>
          <a:off x="682322" y="2332676"/>
          <a:ext cx="3657600" cy="36576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1" name="Chart 10">
            <a:extLst>
              <a:ext uri="{FF2B5EF4-FFF2-40B4-BE49-F238E27FC236}">
                <a16:creationId xmlns:a16="http://schemas.microsoft.com/office/drawing/2014/main" id="{562A1CFB-C1E3-4D91-BD37-FD6A50BD5791}"/>
              </a:ext>
            </a:extLst>
          </p:cNvPr>
          <p:cNvGraphicFramePr/>
          <p:nvPr>
            <p:extLst>
              <p:ext uri="{D42A27DB-BD31-4B8C-83A1-F6EECF244321}">
                <p14:modId xmlns:p14="http://schemas.microsoft.com/office/powerpoint/2010/main" val="2775067790"/>
              </p:ext>
            </p:extLst>
          </p:nvPr>
        </p:nvGraphicFramePr>
        <p:xfrm>
          <a:off x="7924562" y="2332676"/>
          <a:ext cx="3657600" cy="3657600"/>
        </p:xfrm>
        <a:graphic>
          <a:graphicData uri="http://schemas.openxmlformats.org/drawingml/2006/chart">
            <c:chart xmlns:c="http://schemas.openxmlformats.org/drawingml/2006/chart" xmlns:r="http://schemas.openxmlformats.org/officeDocument/2006/relationships" r:id="rId6"/>
          </a:graphicData>
        </a:graphic>
      </p:graphicFrame>
      <p:sp>
        <p:nvSpPr>
          <p:cNvPr id="12" name="TextBox 11">
            <a:extLst>
              <a:ext uri="{FF2B5EF4-FFF2-40B4-BE49-F238E27FC236}">
                <a16:creationId xmlns:a16="http://schemas.microsoft.com/office/drawing/2014/main" id="{6A3A3021-2B1C-47D9-BED9-4F392045E8F0}"/>
              </a:ext>
            </a:extLst>
          </p:cNvPr>
          <p:cNvSpPr txBox="1"/>
          <p:nvPr/>
        </p:nvSpPr>
        <p:spPr>
          <a:xfrm>
            <a:off x="838200" y="1717582"/>
            <a:ext cx="10743962" cy="300930"/>
          </a:xfrm>
          <a:prstGeom prst="rect">
            <a:avLst/>
          </a:prstGeom>
          <a:noFill/>
        </p:spPr>
        <p:txBody>
          <a:bodyPr wrap="square" lIns="137160" tIns="137160" rIns="137160" bIns="137160" rtlCol="0" anchor="ctr" anchorCtr="0">
            <a:noAutofit/>
          </a:bodyPr>
          <a:lstStyle/>
          <a:p>
            <a:pPr>
              <a:lnSpc>
                <a:spcPts val="3000"/>
              </a:lnSpc>
              <a:spcBef>
                <a:spcPts val="800"/>
              </a:spcBef>
            </a:pPr>
            <a:r>
              <a:rPr lang="en-US" sz="2400" dirty="0">
                <a:solidFill>
                  <a:schemeClr val="accent1"/>
                </a:solidFill>
                <a:latin typeface="Aileron Thin" panose="00000300000000000000" pitchFamily="50" charset="0"/>
              </a:rPr>
              <a:t>USA, Surrounding States, vs. Virginia (ICD 10 Codes X40-X44)</a:t>
            </a:r>
          </a:p>
        </p:txBody>
      </p:sp>
    </p:spTree>
    <p:custDataLst>
      <p:tags r:id="rId1"/>
    </p:custDataLst>
    <p:extLst>
      <p:ext uri="{BB962C8B-B14F-4D97-AF65-F5344CB8AC3E}">
        <p14:creationId xmlns:p14="http://schemas.microsoft.com/office/powerpoint/2010/main" val="34982783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Overdose Deaths by Race, 2017</a:t>
            </a:r>
          </a:p>
        </p:txBody>
      </p:sp>
      <p:sp>
        <p:nvSpPr>
          <p:cNvPr id="3" name="Slide Number Placeholder 2"/>
          <p:cNvSpPr>
            <a:spLocks noGrp="1"/>
          </p:cNvSpPr>
          <p:nvPr>
            <p:ph type="sldNum" sz="quarter" idx="12"/>
          </p:nvPr>
        </p:nvSpPr>
        <p:spPr/>
        <p:txBody>
          <a:bodyPr/>
          <a:lstStyle/>
          <a:p>
            <a:fld id="{8F362C0E-2D6B-ED41-BACD-29482B38B36B}" type="slidenum">
              <a:rPr lang="en-US" smtClean="0"/>
              <a:t>18</a:t>
            </a:fld>
            <a:endParaRPr lang="en-US" dirty="0"/>
          </a:p>
        </p:txBody>
      </p:sp>
      <p:sp>
        <p:nvSpPr>
          <p:cNvPr id="5" name="TextBox 4">
            <a:extLst>
              <a:ext uri="{FF2B5EF4-FFF2-40B4-BE49-F238E27FC236}">
                <a16:creationId xmlns:a16="http://schemas.microsoft.com/office/drawing/2014/main" id="{5F331EC9-60E5-44A8-AA61-E6DCB37B8EE2}"/>
              </a:ext>
            </a:extLst>
          </p:cNvPr>
          <p:cNvSpPr txBox="1"/>
          <p:nvPr/>
        </p:nvSpPr>
        <p:spPr>
          <a:xfrm>
            <a:off x="838200" y="1690688"/>
            <a:ext cx="10743962" cy="300930"/>
          </a:xfrm>
          <a:prstGeom prst="rect">
            <a:avLst/>
          </a:prstGeom>
          <a:noFill/>
        </p:spPr>
        <p:txBody>
          <a:bodyPr wrap="square" lIns="137160" tIns="137160" rIns="137160" bIns="137160" rtlCol="0" anchor="ctr" anchorCtr="0">
            <a:noAutofit/>
          </a:bodyPr>
          <a:lstStyle/>
          <a:p>
            <a:pPr>
              <a:lnSpc>
                <a:spcPts val="3000"/>
              </a:lnSpc>
              <a:spcBef>
                <a:spcPts val="800"/>
              </a:spcBef>
            </a:pPr>
            <a:r>
              <a:rPr lang="en-US" sz="2400" dirty="0">
                <a:solidFill>
                  <a:schemeClr val="accent1"/>
                </a:solidFill>
                <a:latin typeface="Aileron Thin" panose="00000300000000000000" pitchFamily="50" charset="0"/>
              </a:rPr>
              <a:t>Virginia, Percent of Population vs. Percent of Overdose Deaths</a:t>
            </a:r>
          </a:p>
        </p:txBody>
      </p:sp>
      <p:graphicFrame>
        <p:nvGraphicFramePr>
          <p:cNvPr id="9" name="Chart 8">
            <a:extLst>
              <a:ext uri="{FF2B5EF4-FFF2-40B4-BE49-F238E27FC236}">
                <a16:creationId xmlns:a16="http://schemas.microsoft.com/office/drawing/2014/main" id="{25143E28-F303-46DF-A4A0-76D44DEEB7BC}"/>
              </a:ext>
            </a:extLst>
          </p:cNvPr>
          <p:cNvGraphicFramePr/>
          <p:nvPr>
            <p:extLst>
              <p:ext uri="{D42A27DB-BD31-4B8C-83A1-F6EECF244321}">
                <p14:modId xmlns:p14="http://schemas.microsoft.com/office/powerpoint/2010/main" val="1245527284"/>
              </p:ext>
            </p:extLst>
          </p:nvPr>
        </p:nvGraphicFramePr>
        <p:xfrm>
          <a:off x="1788242" y="2200275"/>
          <a:ext cx="8615516" cy="4400550"/>
        </p:xfrm>
        <a:graphic>
          <a:graphicData uri="http://schemas.openxmlformats.org/drawingml/2006/chart">
            <c:chart xmlns:c="http://schemas.openxmlformats.org/drawingml/2006/chart" xmlns:r="http://schemas.openxmlformats.org/officeDocument/2006/relationships" r:id="rId4"/>
          </a:graphicData>
        </a:graphic>
      </p:graphicFrame>
    </p:spTree>
    <p:custDataLst>
      <p:tags r:id="rId1"/>
    </p:custDataLst>
    <p:extLst>
      <p:ext uri="{BB962C8B-B14F-4D97-AF65-F5344CB8AC3E}">
        <p14:creationId xmlns:p14="http://schemas.microsoft.com/office/powerpoint/2010/main" val="10173884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F362C0E-2D6B-ED41-BACD-29482B38B36B}" type="slidenum">
              <a:rPr lang="en-US" smtClean="0"/>
              <a:t>19</a:t>
            </a:fld>
            <a:endParaRPr lang="en-US" dirty="0"/>
          </a:p>
        </p:txBody>
      </p:sp>
      <p:sp>
        <p:nvSpPr>
          <p:cNvPr id="5" name="Title 4"/>
          <p:cNvSpPr>
            <a:spLocks noGrp="1"/>
          </p:cNvSpPr>
          <p:nvPr>
            <p:ph type="title"/>
          </p:nvPr>
        </p:nvSpPr>
        <p:spPr/>
        <p:txBody>
          <a:bodyPr>
            <a:normAutofit/>
          </a:bodyPr>
          <a:lstStyle/>
          <a:p>
            <a:r>
              <a:rPr lang="en-US" dirty="0"/>
              <a:t>EMS Naloxone Administered, 2013-2017</a:t>
            </a:r>
          </a:p>
        </p:txBody>
      </p:sp>
      <p:sp>
        <p:nvSpPr>
          <p:cNvPr id="8" name="TextBox 7">
            <a:extLst>
              <a:ext uri="{FF2B5EF4-FFF2-40B4-BE49-F238E27FC236}">
                <a16:creationId xmlns:a16="http://schemas.microsoft.com/office/drawing/2014/main" id="{59A78182-EDDD-0B40-95E6-47030686BEF1}"/>
              </a:ext>
            </a:extLst>
          </p:cNvPr>
          <p:cNvSpPr txBox="1"/>
          <p:nvPr/>
        </p:nvSpPr>
        <p:spPr>
          <a:xfrm>
            <a:off x="838200" y="1470775"/>
            <a:ext cx="7585364" cy="737014"/>
          </a:xfrm>
          <a:prstGeom prst="rect">
            <a:avLst/>
          </a:prstGeom>
          <a:noFill/>
        </p:spPr>
        <p:txBody>
          <a:bodyPr wrap="square" lIns="137160" tIns="137160" rIns="137160" bIns="137160" rtlCol="0" anchor="ctr" anchorCtr="0">
            <a:noAutofit/>
          </a:bodyPr>
          <a:lstStyle/>
          <a:p>
            <a:pPr>
              <a:lnSpc>
                <a:spcPts val="3000"/>
              </a:lnSpc>
              <a:spcBef>
                <a:spcPts val="800"/>
              </a:spcBef>
            </a:pPr>
            <a:r>
              <a:rPr lang="en-US" sz="2400" dirty="0">
                <a:solidFill>
                  <a:schemeClr val="accent1"/>
                </a:solidFill>
                <a:latin typeface="Aileron Thin" panose="00000300000000000000" pitchFamily="50" charset="0"/>
              </a:rPr>
              <a:t>Virginia vs. One Care Service Area Averages</a:t>
            </a:r>
          </a:p>
        </p:txBody>
      </p:sp>
      <p:graphicFrame>
        <p:nvGraphicFramePr>
          <p:cNvPr id="7" name="Chart 6">
            <a:extLst>
              <a:ext uri="{FF2B5EF4-FFF2-40B4-BE49-F238E27FC236}">
                <a16:creationId xmlns:a16="http://schemas.microsoft.com/office/drawing/2014/main" id="{2DB56C1A-F4DE-4864-BEB2-D556DD037B28}"/>
              </a:ext>
            </a:extLst>
          </p:cNvPr>
          <p:cNvGraphicFramePr/>
          <p:nvPr>
            <p:extLst>
              <p:ext uri="{D42A27DB-BD31-4B8C-83A1-F6EECF244321}">
                <p14:modId xmlns:p14="http://schemas.microsoft.com/office/powerpoint/2010/main" val="2105824667"/>
              </p:ext>
            </p:extLst>
          </p:nvPr>
        </p:nvGraphicFramePr>
        <p:xfrm>
          <a:off x="838200" y="2440380"/>
          <a:ext cx="4935279" cy="4130395"/>
        </p:xfrm>
        <a:graphic>
          <a:graphicData uri="http://schemas.openxmlformats.org/drawingml/2006/chart">
            <c:chart xmlns:c="http://schemas.openxmlformats.org/drawingml/2006/chart" xmlns:r="http://schemas.openxmlformats.org/officeDocument/2006/relationships" r:id="rId4"/>
          </a:graphicData>
        </a:graphic>
      </p:graphicFrame>
      <p:sp>
        <p:nvSpPr>
          <p:cNvPr id="9" name="Content Placeholder 1">
            <a:extLst>
              <a:ext uri="{FF2B5EF4-FFF2-40B4-BE49-F238E27FC236}">
                <a16:creationId xmlns:a16="http://schemas.microsoft.com/office/drawing/2014/main" id="{F79B4A63-1942-45BA-8A47-B7FB2F0CEFE3}"/>
              </a:ext>
            </a:extLst>
          </p:cNvPr>
          <p:cNvSpPr txBox="1">
            <a:spLocks/>
          </p:cNvSpPr>
          <p:nvPr/>
        </p:nvSpPr>
        <p:spPr>
          <a:xfrm>
            <a:off x="5773479" y="2440380"/>
            <a:ext cx="5832367" cy="3506542"/>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b="0" i="0" kern="1200">
                <a:solidFill>
                  <a:schemeClr val="tx1"/>
                </a:solidFill>
                <a:latin typeface="Aileron Light" pitchFamily="2" charset="77"/>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b="0" i="0" kern="1200">
                <a:solidFill>
                  <a:schemeClr val="tx1"/>
                </a:solidFill>
                <a:latin typeface="Aileron Light" pitchFamily="2" charset="77"/>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b="0" i="0" kern="1200">
                <a:solidFill>
                  <a:schemeClr val="tx1"/>
                </a:solidFill>
                <a:latin typeface="Aileron Light" pitchFamily="2" charset="77"/>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tx1"/>
                </a:solidFill>
                <a:latin typeface="Aileron Light" pitchFamily="2" charset="77"/>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tx1"/>
                </a:solidFill>
                <a:latin typeface="Aileron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latin typeface="Aileron Light"/>
              </a:rPr>
              <a:t>One Care regions have a 108% increase in EMS Naloxone 2013-2017</a:t>
            </a:r>
          </a:p>
          <a:p>
            <a:pPr marL="0" indent="0">
              <a:buNone/>
            </a:pPr>
            <a:r>
              <a:rPr lang="en-US" sz="1800" dirty="0">
                <a:latin typeface="Aileron Light"/>
              </a:rPr>
              <a:t>Virginia has a 227% increase in EMS Naloxone 2013-2017 </a:t>
            </a:r>
          </a:p>
          <a:p>
            <a:endParaRPr lang="en-US" sz="1800" dirty="0">
              <a:solidFill>
                <a:srgbClr val="FF0000"/>
              </a:solidFill>
              <a:latin typeface="Aileron Light"/>
            </a:endParaRPr>
          </a:p>
          <a:p>
            <a:pPr marL="457200" lvl="1" indent="0">
              <a:buNone/>
            </a:pPr>
            <a:endParaRPr lang="en-US" sz="1800" dirty="0">
              <a:latin typeface="Aileron Light"/>
            </a:endParaRPr>
          </a:p>
          <a:p>
            <a:pPr marL="0" indent="0">
              <a:buNone/>
            </a:pPr>
            <a:endParaRPr lang="en-US" sz="2200" dirty="0">
              <a:latin typeface="Aileron Light"/>
            </a:endParaRPr>
          </a:p>
          <a:p>
            <a:endParaRPr lang="en-US" dirty="0"/>
          </a:p>
        </p:txBody>
      </p:sp>
    </p:spTree>
    <p:custDataLst>
      <p:tags r:id="rId1"/>
    </p:custDataLst>
    <p:extLst>
      <p:ext uri="{BB962C8B-B14F-4D97-AF65-F5344CB8AC3E}">
        <p14:creationId xmlns:p14="http://schemas.microsoft.com/office/powerpoint/2010/main" val="14376416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BBCEE-AF9B-B44E-A9F0-E564D1771EAC}"/>
              </a:ext>
            </a:extLst>
          </p:cNvPr>
          <p:cNvSpPr>
            <a:spLocks noGrp="1"/>
          </p:cNvSpPr>
          <p:nvPr>
            <p:ph type="title"/>
          </p:nvPr>
        </p:nvSpPr>
        <p:spPr/>
        <p:txBody>
          <a:bodyPr/>
          <a:lstStyle/>
          <a:p>
            <a:r>
              <a:rPr lang="en-US" dirty="0"/>
              <a:t>Using Data to Drive Decisions</a:t>
            </a:r>
          </a:p>
        </p:txBody>
      </p:sp>
      <p:sp>
        <p:nvSpPr>
          <p:cNvPr id="3" name="Slide Number Placeholder 2">
            <a:extLst>
              <a:ext uri="{FF2B5EF4-FFF2-40B4-BE49-F238E27FC236}">
                <a16:creationId xmlns:a16="http://schemas.microsoft.com/office/drawing/2014/main" id="{987E3EA8-DFD1-9C4B-B1D8-7631505AB91B}"/>
              </a:ext>
            </a:extLst>
          </p:cNvPr>
          <p:cNvSpPr>
            <a:spLocks noGrp="1"/>
          </p:cNvSpPr>
          <p:nvPr>
            <p:ph type="sldNum" sz="quarter" idx="12"/>
          </p:nvPr>
        </p:nvSpPr>
        <p:spPr/>
        <p:txBody>
          <a:bodyPr/>
          <a:lstStyle/>
          <a:p>
            <a:fld id="{8F362C0E-2D6B-ED41-BACD-29482B38B36B}" type="slidenum">
              <a:rPr lang="en-US" smtClean="0"/>
              <a:t>2</a:t>
            </a:fld>
            <a:endParaRPr lang="en-US" dirty="0"/>
          </a:p>
        </p:txBody>
      </p:sp>
      <p:grpSp>
        <p:nvGrpSpPr>
          <p:cNvPr id="8" name="Group 7">
            <a:extLst>
              <a:ext uri="{FF2B5EF4-FFF2-40B4-BE49-F238E27FC236}">
                <a16:creationId xmlns:a16="http://schemas.microsoft.com/office/drawing/2014/main" id="{6556819D-3688-EB4F-BD60-5DB021A333A2}"/>
              </a:ext>
            </a:extLst>
          </p:cNvPr>
          <p:cNvGrpSpPr/>
          <p:nvPr/>
        </p:nvGrpSpPr>
        <p:grpSpPr>
          <a:xfrm>
            <a:off x="1614376" y="1690688"/>
            <a:ext cx="4191002" cy="3058023"/>
            <a:chOff x="1071418" y="1884217"/>
            <a:chExt cx="4191002" cy="3058023"/>
          </a:xfrm>
        </p:grpSpPr>
        <p:sp>
          <p:nvSpPr>
            <p:cNvPr id="4" name="TextBox 3">
              <a:extLst>
                <a:ext uri="{FF2B5EF4-FFF2-40B4-BE49-F238E27FC236}">
                  <a16:creationId xmlns:a16="http://schemas.microsoft.com/office/drawing/2014/main" id="{FEE9B835-0EE9-FA42-84E5-C948386BF7EA}"/>
                </a:ext>
              </a:extLst>
            </p:cNvPr>
            <p:cNvSpPr txBox="1"/>
            <p:nvPr/>
          </p:nvSpPr>
          <p:spPr>
            <a:xfrm>
              <a:off x="1071418" y="1884217"/>
              <a:ext cx="4191002" cy="2911067"/>
            </a:xfrm>
            <a:prstGeom prst="rect">
              <a:avLst/>
            </a:prstGeom>
            <a:solidFill>
              <a:schemeClr val="accent1"/>
            </a:solidFill>
          </p:spPr>
          <p:txBody>
            <a:bodyPr wrap="square" lIns="137160" tIns="137160" rIns="137160" bIns="137160" rtlCol="0" anchor="ctr" anchorCtr="0">
              <a:noAutofit/>
            </a:bodyPr>
            <a:lstStyle/>
            <a:p>
              <a:pPr>
                <a:lnSpc>
                  <a:spcPts val="1800"/>
                </a:lnSpc>
                <a:spcBef>
                  <a:spcPts val="800"/>
                </a:spcBef>
              </a:pPr>
              <a:endParaRPr lang="en-US" sz="1200" i="1" dirty="0">
                <a:solidFill>
                  <a:schemeClr val="bg1"/>
                </a:solidFill>
                <a:latin typeface="Aileron Light" pitchFamily="2" charset="77"/>
              </a:endParaRPr>
            </a:p>
          </p:txBody>
        </p:sp>
        <p:sp>
          <p:nvSpPr>
            <p:cNvPr id="6" name="Title 8">
              <a:extLst>
                <a:ext uri="{FF2B5EF4-FFF2-40B4-BE49-F238E27FC236}">
                  <a16:creationId xmlns:a16="http://schemas.microsoft.com/office/drawing/2014/main" id="{6138FF91-B1AB-5B43-985A-6E53CC5A571F}"/>
                </a:ext>
              </a:extLst>
            </p:cNvPr>
            <p:cNvSpPr txBox="1">
              <a:spLocks/>
            </p:cNvSpPr>
            <p:nvPr/>
          </p:nvSpPr>
          <p:spPr>
            <a:xfrm>
              <a:off x="1071418" y="1978621"/>
              <a:ext cx="4191002" cy="441317"/>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600" kern="1200" baseline="0">
                  <a:solidFill>
                    <a:schemeClr val="accent5">
                      <a:lumMod val="50000"/>
                    </a:schemeClr>
                  </a:solidFill>
                  <a:latin typeface="Aileron Light" panose="00000400000000000000" pitchFamily="50" charset="0"/>
                  <a:ea typeface="+mj-ea"/>
                  <a:cs typeface="+mj-cs"/>
                </a:defRPr>
              </a:lvl1pPr>
            </a:lstStyle>
            <a:p>
              <a:pPr algn="ctr" fontAlgn="auto">
                <a:spcAft>
                  <a:spcPts val="0"/>
                </a:spcAft>
              </a:pPr>
              <a:r>
                <a:rPr lang="en-US" sz="2200" b="1" dirty="0">
                  <a:solidFill>
                    <a:schemeClr val="bg1"/>
                  </a:solidFill>
                </a:rPr>
                <a:t>Why Data?</a:t>
              </a:r>
            </a:p>
          </p:txBody>
        </p:sp>
        <p:sp>
          <p:nvSpPr>
            <p:cNvPr id="7" name="Title 8">
              <a:extLst>
                <a:ext uri="{FF2B5EF4-FFF2-40B4-BE49-F238E27FC236}">
                  <a16:creationId xmlns:a16="http://schemas.microsoft.com/office/drawing/2014/main" id="{BBCC8FBA-1805-8746-8035-010C0EDC3CBE}"/>
                </a:ext>
              </a:extLst>
            </p:cNvPr>
            <p:cNvSpPr txBox="1">
              <a:spLocks/>
            </p:cNvSpPr>
            <p:nvPr/>
          </p:nvSpPr>
          <p:spPr>
            <a:xfrm>
              <a:off x="1071418" y="2583712"/>
              <a:ext cx="4191002" cy="235852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600" kern="1200" baseline="0">
                  <a:solidFill>
                    <a:schemeClr val="accent5">
                      <a:lumMod val="50000"/>
                    </a:schemeClr>
                  </a:solidFill>
                  <a:latin typeface="Aileron Light" panose="00000400000000000000" pitchFamily="50" charset="0"/>
                  <a:ea typeface="+mj-ea"/>
                  <a:cs typeface="+mj-cs"/>
                </a:defRPr>
              </a:lvl1pPr>
            </a:lstStyle>
            <a:p>
              <a:pPr algn="ctr" fontAlgn="auto">
                <a:spcAft>
                  <a:spcPts val="0"/>
                </a:spcAft>
              </a:pPr>
              <a:r>
                <a:rPr lang="en-US" sz="1750" dirty="0">
                  <a:solidFill>
                    <a:schemeClr val="bg1"/>
                  </a:solidFill>
                </a:rPr>
                <a:t>Removes values and beliefs from the information available to make decisions</a:t>
              </a:r>
            </a:p>
            <a:p>
              <a:pPr algn="ctr" fontAlgn="auto">
                <a:spcAft>
                  <a:spcPts val="0"/>
                </a:spcAft>
              </a:pPr>
              <a:endParaRPr lang="en-US" sz="1750" dirty="0">
                <a:solidFill>
                  <a:schemeClr val="bg1"/>
                </a:solidFill>
              </a:endParaRPr>
            </a:p>
            <a:p>
              <a:pPr algn="ctr" fontAlgn="auto">
                <a:spcAft>
                  <a:spcPts val="0"/>
                </a:spcAft>
              </a:pPr>
              <a:r>
                <a:rPr lang="en-US" sz="1750" dirty="0">
                  <a:solidFill>
                    <a:schemeClr val="bg1"/>
                  </a:solidFill>
                </a:rPr>
                <a:t>Eliminates terminology gaps between public safety and public health</a:t>
              </a:r>
            </a:p>
            <a:p>
              <a:pPr algn="ctr" fontAlgn="auto">
                <a:spcAft>
                  <a:spcPts val="0"/>
                </a:spcAft>
              </a:pPr>
              <a:endParaRPr lang="en-US" sz="1750" dirty="0">
                <a:solidFill>
                  <a:schemeClr val="bg1"/>
                </a:solidFill>
              </a:endParaRPr>
            </a:p>
            <a:p>
              <a:pPr algn="ctr" fontAlgn="auto">
                <a:spcAft>
                  <a:spcPts val="0"/>
                </a:spcAft>
              </a:pPr>
              <a:r>
                <a:rPr lang="en-US" sz="1750" dirty="0">
                  <a:solidFill>
                    <a:schemeClr val="bg1"/>
                  </a:solidFill>
                </a:rPr>
                <a:t>Removes “he said/she said” from projects</a:t>
              </a:r>
            </a:p>
          </p:txBody>
        </p:sp>
      </p:grpSp>
      <p:grpSp>
        <p:nvGrpSpPr>
          <p:cNvPr id="11" name="Group 10">
            <a:extLst>
              <a:ext uri="{FF2B5EF4-FFF2-40B4-BE49-F238E27FC236}">
                <a16:creationId xmlns:a16="http://schemas.microsoft.com/office/drawing/2014/main" id="{293A016C-83A9-5848-947F-A9C63FD2D6B0}"/>
              </a:ext>
            </a:extLst>
          </p:cNvPr>
          <p:cNvGrpSpPr/>
          <p:nvPr/>
        </p:nvGrpSpPr>
        <p:grpSpPr>
          <a:xfrm>
            <a:off x="6248318" y="2475725"/>
            <a:ext cx="4226605" cy="3450428"/>
            <a:chOff x="6071028" y="2418744"/>
            <a:chExt cx="4226605" cy="3450428"/>
          </a:xfrm>
        </p:grpSpPr>
        <p:sp>
          <p:nvSpPr>
            <p:cNvPr id="5" name="TextBox 4">
              <a:extLst>
                <a:ext uri="{FF2B5EF4-FFF2-40B4-BE49-F238E27FC236}">
                  <a16:creationId xmlns:a16="http://schemas.microsoft.com/office/drawing/2014/main" id="{A9A54D9D-ECFB-8342-84D2-1EAC1650B2B2}"/>
                </a:ext>
              </a:extLst>
            </p:cNvPr>
            <p:cNvSpPr txBox="1"/>
            <p:nvPr/>
          </p:nvSpPr>
          <p:spPr>
            <a:xfrm>
              <a:off x="6071028" y="2418744"/>
              <a:ext cx="4215972" cy="3450428"/>
            </a:xfrm>
            <a:prstGeom prst="rect">
              <a:avLst/>
            </a:prstGeom>
            <a:solidFill>
              <a:schemeClr val="bg2"/>
            </a:solidFill>
          </p:spPr>
          <p:txBody>
            <a:bodyPr wrap="square" lIns="137160" tIns="137160" rIns="137160" bIns="137160" rtlCol="0" anchor="ctr" anchorCtr="0">
              <a:noAutofit/>
            </a:bodyPr>
            <a:lstStyle/>
            <a:p>
              <a:pPr>
                <a:lnSpc>
                  <a:spcPts val="1800"/>
                </a:lnSpc>
                <a:spcBef>
                  <a:spcPts val="800"/>
                </a:spcBef>
              </a:pPr>
              <a:endParaRPr lang="en-US" sz="1200" i="1" dirty="0">
                <a:latin typeface="Aileron Light" pitchFamily="2" charset="77"/>
              </a:endParaRPr>
            </a:p>
          </p:txBody>
        </p:sp>
        <p:sp>
          <p:nvSpPr>
            <p:cNvPr id="9" name="Title 8">
              <a:extLst>
                <a:ext uri="{FF2B5EF4-FFF2-40B4-BE49-F238E27FC236}">
                  <a16:creationId xmlns:a16="http://schemas.microsoft.com/office/drawing/2014/main" id="{09C3B19D-9A2B-9844-BC7D-F4C85076EC9A}"/>
                </a:ext>
              </a:extLst>
            </p:cNvPr>
            <p:cNvSpPr txBox="1">
              <a:spLocks/>
            </p:cNvSpPr>
            <p:nvPr/>
          </p:nvSpPr>
          <p:spPr>
            <a:xfrm>
              <a:off x="6071028" y="2583712"/>
              <a:ext cx="4191001" cy="409204"/>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kern="1200" baseline="0">
                  <a:solidFill>
                    <a:schemeClr val="accent5">
                      <a:lumMod val="50000"/>
                    </a:schemeClr>
                  </a:solidFill>
                  <a:latin typeface="Aileron Light" panose="00000400000000000000" pitchFamily="50" charset="0"/>
                  <a:ea typeface="+mj-ea"/>
                  <a:cs typeface="+mj-cs"/>
                </a:defRPr>
              </a:lvl1pPr>
            </a:lstStyle>
            <a:p>
              <a:pPr algn="ctr" fontAlgn="auto">
                <a:spcAft>
                  <a:spcPts val="0"/>
                </a:spcAft>
              </a:pPr>
              <a:r>
                <a:rPr lang="en-US" sz="2200" b="1" dirty="0">
                  <a:solidFill>
                    <a:schemeClr val="tx2"/>
                  </a:solidFill>
                </a:rPr>
                <a:t>Considerations</a:t>
              </a:r>
            </a:p>
          </p:txBody>
        </p:sp>
        <p:sp>
          <p:nvSpPr>
            <p:cNvPr id="10" name="Title 8">
              <a:extLst>
                <a:ext uri="{FF2B5EF4-FFF2-40B4-BE49-F238E27FC236}">
                  <a16:creationId xmlns:a16="http://schemas.microsoft.com/office/drawing/2014/main" id="{0C31D166-8F3F-894C-8CE6-3771417CF122}"/>
                </a:ext>
              </a:extLst>
            </p:cNvPr>
            <p:cNvSpPr txBox="1">
              <a:spLocks/>
            </p:cNvSpPr>
            <p:nvPr/>
          </p:nvSpPr>
          <p:spPr>
            <a:xfrm>
              <a:off x="6106633" y="3067418"/>
              <a:ext cx="4191000" cy="259080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600" kern="1200" baseline="0">
                  <a:solidFill>
                    <a:schemeClr val="accent5">
                      <a:lumMod val="50000"/>
                    </a:schemeClr>
                  </a:solidFill>
                  <a:latin typeface="Aileron Light" panose="00000400000000000000" pitchFamily="50" charset="0"/>
                  <a:ea typeface="+mj-ea"/>
                  <a:cs typeface="+mj-cs"/>
                </a:defRPr>
              </a:lvl1pPr>
            </a:lstStyle>
            <a:p>
              <a:pPr algn="ctr" fontAlgn="auto">
                <a:spcAft>
                  <a:spcPts val="0"/>
                </a:spcAft>
              </a:pPr>
              <a:r>
                <a:rPr lang="en-US" sz="1750" dirty="0">
                  <a:solidFill>
                    <a:schemeClr val="tx2"/>
                  </a:solidFill>
                </a:rPr>
                <a:t>Collection and standardization of process</a:t>
              </a:r>
            </a:p>
            <a:p>
              <a:pPr algn="ctr" fontAlgn="auto">
                <a:spcAft>
                  <a:spcPts val="0"/>
                </a:spcAft>
              </a:pPr>
              <a:endParaRPr lang="en-US" sz="1750" dirty="0">
                <a:solidFill>
                  <a:schemeClr val="tx2"/>
                </a:solidFill>
              </a:endParaRPr>
            </a:p>
            <a:p>
              <a:pPr algn="ctr" fontAlgn="auto">
                <a:spcAft>
                  <a:spcPts val="0"/>
                </a:spcAft>
              </a:pPr>
              <a:r>
                <a:rPr lang="en-US" sz="1750" dirty="0">
                  <a:solidFill>
                    <a:schemeClr val="tx2"/>
                  </a:solidFill>
                </a:rPr>
                <a:t>Timeliness of analysis and dissemination</a:t>
              </a:r>
            </a:p>
            <a:p>
              <a:pPr algn="ctr" fontAlgn="auto">
                <a:spcAft>
                  <a:spcPts val="0"/>
                </a:spcAft>
              </a:pPr>
              <a:endParaRPr lang="en-US" sz="1750" dirty="0">
                <a:solidFill>
                  <a:schemeClr val="tx2"/>
                </a:solidFill>
              </a:endParaRPr>
            </a:p>
            <a:p>
              <a:pPr algn="ctr" fontAlgn="auto">
                <a:spcAft>
                  <a:spcPts val="0"/>
                </a:spcAft>
              </a:pPr>
              <a:r>
                <a:rPr lang="en-US" sz="1750" dirty="0">
                  <a:solidFill>
                    <a:schemeClr val="tx2"/>
                  </a:solidFill>
                </a:rPr>
                <a:t>Effective public health and public safety collaboration</a:t>
              </a:r>
            </a:p>
            <a:p>
              <a:pPr algn="ctr" fontAlgn="auto">
                <a:spcAft>
                  <a:spcPts val="0"/>
                </a:spcAft>
              </a:pPr>
              <a:endParaRPr lang="en-US" sz="1750" dirty="0">
                <a:solidFill>
                  <a:schemeClr val="tx2"/>
                </a:solidFill>
              </a:endParaRPr>
            </a:p>
            <a:p>
              <a:pPr algn="ctr" fontAlgn="auto">
                <a:spcAft>
                  <a:spcPts val="0"/>
                </a:spcAft>
              </a:pPr>
              <a:r>
                <a:rPr lang="en-US" sz="1750" dirty="0">
                  <a:solidFill>
                    <a:schemeClr val="tx2"/>
                  </a:solidFill>
                </a:rPr>
                <a:t>Translation of data to information and strategy</a:t>
              </a:r>
            </a:p>
          </p:txBody>
        </p:sp>
      </p:grpSp>
    </p:spTree>
    <p:custDataLst>
      <p:tags r:id="rId1"/>
    </p:custDataLst>
    <p:extLst>
      <p:ext uri="{BB962C8B-B14F-4D97-AF65-F5344CB8AC3E}">
        <p14:creationId xmlns:p14="http://schemas.microsoft.com/office/powerpoint/2010/main" val="23014871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EMS Naloxone Administered, 2017</a:t>
            </a:r>
          </a:p>
        </p:txBody>
      </p:sp>
      <p:sp>
        <p:nvSpPr>
          <p:cNvPr id="3" name="Slide Number Placeholder 2"/>
          <p:cNvSpPr>
            <a:spLocks noGrp="1"/>
          </p:cNvSpPr>
          <p:nvPr>
            <p:ph type="sldNum" sz="quarter" idx="12"/>
          </p:nvPr>
        </p:nvSpPr>
        <p:spPr/>
        <p:txBody>
          <a:bodyPr/>
          <a:lstStyle/>
          <a:p>
            <a:fld id="{8F362C0E-2D6B-ED41-BACD-29482B38B36B}" type="slidenum">
              <a:rPr lang="en-US" smtClean="0"/>
              <a:t>20</a:t>
            </a:fld>
            <a:endParaRPr lang="en-US" dirty="0"/>
          </a:p>
        </p:txBody>
      </p:sp>
      <p:graphicFrame>
        <p:nvGraphicFramePr>
          <p:cNvPr id="8" name="Chart 7">
            <a:extLst>
              <a:ext uri="{FF2B5EF4-FFF2-40B4-BE49-F238E27FC236}">
                <a16:creationId xmlns:a16="http://schemas.microsoft.com/office/drawing/2014/main" id="{61AFD61C-6444-4092-983E-67FFFB0439D0}"/>
              </a:ext>
            </a:extLst>
          </p:cNvPr>
          <p:cNvGraphicFramePr/>
          <p:nvPr>
            <p:extLst>
              <p:ext uri="{D42A27DB-BD31-4B8C-83A1-F6EECF244321}">
                <p14:modId xmlns:p14="http://schemas.microsoft.com/office/powerpoint/2010/main" val="3783723486"/>
              </p:ext>
            </p:extLst>
          </p:nvPr>
        </p:nvGraphicFramePr>
        <p:xfrm>
          <a:off x="1688761" y="2421924"/>
          <a:ext cx="8814479" cy="4116988"/>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3D46065D-24C6-4166-B76D-211C051BC8AE}"/>
              </a:ext>
            </a:extLst>
          </p:cNvPr>
          <p:cNvSpPr txBox="1"/>
          <p:nvPr/>
        </p:nvSpPr>
        <p:spPr>
          <a:xfrm>
            <a:off x="889959" y="1425699"/>
            <a:ext cx="6857727" cy="737014"/>
          </a:xfrm>
          <a:prstGeom prst="rect">
            <a:avLst/>
          </a:prstGeom>
          <a:noFill/>
        </p:spPr>
        <p:txBody>
          <a:bodyPr wrap="square" lIns="137160" tIns="137160" rIns="137160" bIns="137160" rtlCol="0" anchor="ctr" anchorCtr="0">
            <a:noAutofit/>
          </a:bodyPr>
          <a:lstStyle/>
          <a:p>
            <a:pPr>
              <a:lnSpc>
                <a:spcPts val="3000"/>
              </a:lnSpc>
              <a:spcBef>
                <a:spcPts val="800"/>
              </a:spcBef>
            </a:pPr>
            <a:r>
              <a:rPr lang="en-US" sz="2400" dirty="0">
                <a:solidFill>
                  <a:schemeClr val="accent1"/>
                </a:solidFill>
                <a:latin typeface="Aileron Thin" panose="00000300000000000000" pitchFamily="50" charset="0"/>
              </a:rPr>
              <a:t>USA vs. Virginia</a:t>
            </a:r>
          </a:p>
        </p:txBody>
      </p:sp>
    </p:spTree>
    <p:custDataLst>
      <p:tags r:id="rId1"/>
    </p:custDataLst>
    <p:extLst>
      <p:ext uri="{BB962C8B-B14F-4D97-AF65-F5344CB8AC3E}">
        <p14:creationId xmlns:p14="http://schemas.microsoft.com/office/powerpoint/2010/main" val="34079686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DE486FC-A992-6F46-943F-3C7DD69B8451}"/>
              </a:ext>
            </a:extLst>
          </p:cNvPr>
          <p:cNvSpPr>
            <a:spLocks noGrp="1"/>
          </p:cNvSpPr>
          <p:nvPr>
            <p:ph type="sldNum" sz="quarter" idx="12"/>
          </p:nvPr>
        </p:nvSpPr>
        <p:spPr/>
        <p:txBody>
          <a:bodyPr/>
          <a:lstStyle/>
          <a:p>
            <a:fld id="{8F362C0E-2D6B-ED41-BACD-29482B38B36B}" type="slidenum">
              <a:rPr lang="en-US" smtClean="0"/>
              <a:t>21</a:t>
            </a:fld>
            <a:endParaRPr lang="en-US" dirty="0"/>
          </a:p>
        </p:txBody>
      </p:sp>
      <p:graphicFrame>
        <p:nvGraphicFramePr>
          <p:cNvPr id="12" name="Chart 11"/>
          <p:cNvGraphicFramePr/>
          <p:nvPr>
            <p:extLst>
              <p:ext uri="{D42A27DB-BD31-4B8C-83A1-F6EECF244321}">
                <p14:modId xmlns:p14="http://schemas.microsoft.com/office/powerpoint/2010/main" val="1814077094"/>
              </p:ext>
            </p:extLst>
          </p:nvPr>
        </p:nvGraphicFramePr>
        <p:xfrm>
          <a:off x="959222" y="2399866"/>
          <a:ext cx="10394577" cy="3956484"/>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a:extLst>
              <a:ext uri="{FF2B5EF4-FFF2-40B4-BE49-F238E27FC236}">
                <a16:creationId xmlns:a16="http://schemas.microsoft.com/office/drawing/2014/main" id="{6A2E26C1-6A9D-4D6E-80AC-64C11E02B6CB}"/>
              </a:ext>
            </a:extLst>
          </p:cNvPr>
          <p:cNvSpPr txBox="1"/>
          <p:nvPr/>
        </p:nvSpPr>
        <p:spPr>
          <a:xfrm>
            <a:off x="838200" y="1470775"/>
            <a:ext cx="6721929" cy="737014"/>
          </a:xfrm>
          <a:prstGeom prst="rect">
            <a:avLst/>
          </a:prstGeom>
          <a:noFill/>
        </p:spPr>
        <p:txBody>
          <a:bodyPr wrap="square" lIns="137160" tIns="137160" rIns="137160" bIns="137160" rtlCol="0" anchor="ctr" anchorCtr="0">
            <a:noAutofit/>
          </a:bodyPr>
          <a:lstStyle/>
          <a:p>
            <a:pPr>
              <a:lnSpc>
                <a:spcPts val="3000"/>
              </a:lnSpc>
              <a:spcBef>
                <a:spcPts val="800"/>
              </a:spcBef>
            </a:pPr>
            <a:r>
              <a:rPr lang="en-US" sz="2400" dirty="0">
                <a:solidFill>
                  <a:schemeClr val="accent1"/>
                </a:solidFill>
                <a:latin typeface="Aileron Thin" panose="00000300000000000000" pitchFamily="50" charset="0"/>
              </a:rPr>
              <a:t>Virginia vs. One Care Service Area Averages</a:t>
            </a:r>
          </a:p>
        </p:txBody>
      </p:sp>
      <p:sp>
        <p:nvSpPr>
          <p:cNvPr id="11" name="Title 4">
            <a:extLst>
              <a:ext uri="{FF2B5EF4-FFF2-40B4-BE49-F238E27FC236}">
                <a16:creationId xmlns:a16="http://schemas.microsoft.com/office/drawing/2014/main" id="{159B8BE0-DF7E-4AD7-97F3-1F9CE0C7C3A2}"/>
              </a:ext>
            </a:extLst>
          </p:cNvPr>
          <p:cNvSpPr>
            <a:spLocks noGrp="1"/>
          </p:cNvSpPr>
          <p:nvPr>
            <p:ph type="title"/>
          </p:nvPr>
        </p:nvSpPr>
        <p:spPr>
          <a:xfrm>
            <a:off x="838200" y="365125"/>
            <a:ext cx="10515600" cy="1325563"/>
          </a:xfrm>
        </p:spPr>
        <p:txBody>
          <a:bodyPr>
            <a:normAutofit/>
          </a:bodyPr>
          <a:lstStyle/>
          <a:p>
            <a:r>
              <a:rPr lang="en-US" dirty="0"/>
              <a:t>EMS Naloxone Administered, 2013-2017</a:t>
            </a:r>
          </a:p>
        </p:txBody>
      </p:sp>
    </p:spTree>
    <p:custDataLst>
      <p:tags r:id="rId1"/>
    </p:custDataLst>
    <p:extLst>
      <p:ext uri="{BB962C8B-B14F-4D97-AF65-F5344CB8AC3E}">
        <p14:creationId xmlns:p14="http://schemas.microsoft.com/office/powerpoint/2010/main" val="22253978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565D50B4-4EC5-4662-8EFE-7399A99FD32E}"/>
              </a:ext>
            </a:extLst>
          </p:cNvPr>
          <p:cNvGraphicFramePr>
            <a:graphicFrameLocks noGrp="1"/>
          </p:cNvGraphicFramePr>
          <p:nvPr>
            <p:ph idx="1"/>
            <p:extLst>
              <p:ext uri="{D42A27DB-BD31-4B8C-83A1-F6EECF244321}">
                <p14:modId xmlns:p14="http://schemas.microsoft.com/office/powerpoint/2010/main" val="2765487469"/>
              </p:ext>
            </p:extLst>
          </p:nvPr>
        </p:nvGraphicFramePr>
        <p:xfrm>
          <a:off x="1914525" y="2207789"/>
          <a:ext cx="7958138" cy="4148561"/>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a:extLst>
              <a:ext uri="{FF2B5EF4-FFF2-40B4-BE49-F238E27FC236}">
                <a16:creationId xmlns:a16="http://schemas.microsoft.com/office/drawing/2014/main" id="{3476BB74-38D5-4FA7-9052-0618042E55B3}"/>
              </a:ext>
            </a:extLst>
          </p:cNvPr>
          <p:cNvSpPr>
            <a:spLocks noGrp="1"/>
          </p:cNvSpPr>
          <p:nvPr>
            <p:ph type="sldNum" sz="quarter" idx="12"/>
          </p:nvPr>
        </p:nvSpPr>
        <p:spPr/>
        <p:txBody>
          <a:bodyPr/>
          <a:lstStyle/>
          <a:p>
            <a:fld id="{8F362C0E-2D6B-ED41-BACD-29482B38B36B}" type="slidenum">
              <a:rPr lang="en-US" smtClean="0"/>
              <a:t>22</a:t>
            </a:fld>
            <a:endParaRPr lang="en-US" dirty="0"/>
          </a:p>
        </p:txBody>
      </p:sp>
      <p:sp>
        <p:nvSpPr>
          <p:cNvPr id="4" name="Title 3">
            <a:extLst>
              <a:ext uri="{FF2B5EF4-FFF2-40B4-BE49-F238E27FC236}">
                <a16:creationId xmlns:a16="http://schemas.microsoft.com/office/drawing/2014/main" id="{4FA0C5DE-1867-430A-B843-F64576E62190}"/>
              </a:ext>
            </a:extLst>
          </p:cNvPr>
          <p:cNvSpPr>
            <a:spLocks noGrp="1"/>
          </p:cNvSpPr>
          <p:nvPr>
            <p:ph type="title"/>
          </p:nvPr>
        </p:nvSpPr>
        <p:spPr/>
        <p:txBody>
          <a:bodyPr/>
          <a:lstStyle/>
          <a:p>
            <a:r>
              <a:rPr lang="en-US" dirty="0"/>
              <a:t>Hepatitis C Incidence, 2013-2017</a:t>
            </a:r>
          </a:p>
        </p:txBody>
      </p:sp>
      <p:sp>
        <p:nvSpPr>
          <p:cNvPr id="8" name="TextBox 7">
            <a:extLst>
              <a:ext uri="{FF2B5EF4-FFF2-40B4-BE49-F238E27FC236}">
                <a16:creationId xmlns:a16="http://schemas.microsoft.com/office/drawing/2014/main" id="{EF5DB784-5360-4F93-B37B-E0F067A46965}"/>
              </a:ext>
            </a:extLst>
          </p:cNvPr>
          <p:cNvSpPr txBox="1"/>
          <p:nvPr/>
        </p:nvSpPr>
        <p:spPr>
          <a:xfrm>
            <a:off x="838200" y="1470775"/>
            <a:ext cx="10200861" cy="737014"/>
          </a:xfrm>
          <a:prstGeom prst="rect">
            <a:avLst/>
          </a:prstGeom>
          <a:noFill/>
        </p:spPr>
        <p:txBody>
          <a:bodyPr wrap="square" lIns="137160" tIns="137160" rIns="137160" bIns="137160" rtlCol="0" anchor="ctr" anchorCtr="0">
            <a:noAutofit/>
          </a:bodyPr>
          <a:lstStyle/>
          <a:p>
            <a:pPr>
              <a:lnSpc>
                <a:spcPts val="3000"/>
              </a:lnSpc>
              <a:spcBef>
                <a:spcPts val="800"/>
              </a:spcBef>
            </a:pPr>
            <a:r>
              <a:rPr lang="en-US" sz="2400" dirty="0">
                <a:solidFill>
                  <a:schemeClr val="accent1"/>
                </a:solidFill>
                <a:latin typeface="Aileron Thin" panose="00000300000000000000" pitchFamily="50" charset="0"/>
              </a:rPr>
              <a:t>Virginia vs. One Care Service Area Averages, 18-30 Year Olds</a:t>
            </a:r>
          </a:p>
        </p:txBody>
      </p:sp>
    </p:spTree>
    <p:custDataLst>
      <p:tags r:id="rId1"/>
    </p:custDataLst>
    <p:extLst>
      <p:ext uri="{BB962C8B-B14F-4D97-AF65-F5344CB8AC3E}">
        <p14:creationId xmlns:p14="http://schemas.microsoft.com/office/powerpoint/2010/main" val="1773113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565D50B4-4EC5-4662-8EFE-7399A99FD32E}"/>
              </a:ext>
            </a:extLst>
          </p:cNvPr>
          <p:cNvGraphicFramePr>
            <a:graphicFrameLocks noGrp="1"/>
          </p:cNvGraphicFramePr>
          <p:nvPr>
            <p:ph idx="1"/>
            <p:extLst>
              <p:ext uri="{D42A27DB-BD31-4B8C-83A1-F6EECF244321}">
                <p14:modId xmlns:p14="http://schemas.microsoft.com/office/powerpoint/2010/main" val="4272307644"/>
              </p:ext>
            </p:extLst>
          </p:nvPr>
        </p:nvGraphicFramePr>
        <p:xfrm>
          <a:off x="1900239" y="2207789"/>
          <a:ext cx="8372474" cy="4148561"/>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a:extLst>
              <a:ext uri="{FF2B5EF4-FFF2-40B4-BE49-F238E27FC236}">
                <a16:creationId xmlns:a16="http://schemas.microsoft.com/office/drawing/2014/main" id="{3476BB74-38D5-4FA7-9052-0618042E55B3}"/>
              </a:ext>
            </a:extLst>
          </p:cNvPr>
          <p:cNvSpPr>
            <a:spLocks noGrp="1"/>
          </p:cNvSpPr>
          <p:nvPr>
            <p:ph type="sldNum" sz="quarter" idx="12"/>
          </p:nvPr>
        </p:nvSpPr>
        <p:spPr/>
        <p:txBody>
          <a:bodyPr/>
          <a:lstStyle/>
          <a:p>
            <a:fld id="{8F362C0E-2D6B-ED41-BACD-29482B38B36B}" type="slidenum">
              <a:rPr lang="en-US" smtClean="0"/>
              <a:t>23</a:t>
            </a:fld>
            <a:endParaRPr lang="en-US" dirty="0"/>
          </a:p>
        </p:txBody>
      </p:sp>
      <p:sp>
        <p:nvSpPr>
          <p:cNvPr id="4" name="Title 3">
            <a:extLst>
              <a:ext uri="{FF2B5EF4-FFF2-40B4-BE49-F238E27FC236}">
                <a16:creationId xmlns:a16="http://schemas.microsoft.com/office/drawing/2014/main" id="{4FA0C5DE-1867-430A-B843-F64576E62190}"/>
              </a:ext>
            </a:extLst>
          </p:cNvPr>
          <p:cNvSpPr>
            <a:spLocks noGrp="1"/>
          </p:cNvSpPr>
          <p:nvPr>
            <p:ph type="title"/>
          </p:nvPr>
        </p:nvSpPr>
        <p:spPr/>
        <p:txBody>
          <a:bodyPr/>
          <a:lstStyle/>
          <a:p>
            <a:r>
              <a:rPr lang="en-US" dirty="0"/>
              <a:t>Neonatal Abstinence Syndrome, 2013-2016</a:t>
            </a:r>
          </a:p>
        </p:txBody>
      </p:sp>
      <p:sp>
        <p:nvSpPr>
          <p:cNvPr id="8" name="TextBox 7">
            <a:extLst>
              <a:ext uri="{FF2B5EF4-FFF2-40B4-BE49-F238E27FC236}">
                <a16:creationId xmlns:a16="http://schemas.microsoft.com/office/drawing/2014/main" id="{EF5DB784-5360-4F93-B37B-E0F067A46965}"/>
              </a:ext>
            </a:extLst>
          </p:cNvPr>
          <p:cNvSpPr txBox="1"/>
          <p:nvPr/>
        </p:nvSpPr>
        <p:spPr>
          <a:xfrm>
            <a:off x="838200" y="1470775"/>
            <a:ext cx="6721929" cy="737014"/>
          </a:xfrm>
          <a:prstGeom prst="rect">
            <a:avLst/>
          </a:prstGeom>
          <a:noFill/>
        </p:spPr>
        <p:txBody>
          <a:bodyPr wrap="square" lIns="137160" tIns="137160" rIns="137160" bIns="137160" rtlCol="0" anchor="ctr" anchorCtr="0">
            <a:noAutofit/>
          </a:bodyPr>
          <a:lstStyle/>
          <a:p>
            <a:pPr>
              <a:lnSpc>
                <a:spcPts val="3000"/>
              </a:lnSpc>
              <a:spcBef>
                <a:spcPts val="800"/>
              </a:spcBef>
            </a:pPr>
            <a:r>
              <a:rPr lang="en-US" sz="2400" dirty="0">
                <a:solidFill>
                  <a:schemeClr val="accent1"/>
                </a:solidFill>
                <a:latin typeface="Aileron Thin" panose="00000300000000000000" pitchFamily="50" charset="0"/>
              </a:rPr>
              <a:t>Virginia vs. One Care Service Area Averages</a:t>
            </a:r>
          </a:p>
        </p:txBody>
      </p:sp>
    </p:spTree>
    <p:custDataLst>
      <p:tags r:id="rId1"/>
    </p:custDataLst>
    <p:extLst>
      <p:ext uri="{BB962C8B-B14F-4D97-AF65-F5344CB8AC3E}">
        <p14:creationId xmlns:p14="http://schemas.microsoft.com/office/powerpoint/2010/main" val="33342123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DE486FC-A992-6F46-943F-3C7DD69B8451}"/>
              </a:ext>
            </a:extLst>
          </p:cNvPr>
          <p:cNvSpPr>
            <a:spLocks noGrp="1"/>
          </p:cNvSpPr>
          <p:nvPr>
            <p:ph type="sldNum" sz="quarter" idx="12"/>
          </p:nvPr>
        </p:nvSpPr>
        <p:spPr/>
        <p:txBody>
          <a:bodyPr/>
          <a:lstStyle/>
          <a:p>
            <a:fld id="{8F362C0E-2D6B-ED41-BACD-29482B38B36B}" type="slidenum">
              <a:rPr lang="en-US" smtClean="0"/>
              <a:t>24</a:t>
            </a:fld>
            <a:endParaRPr lang="en-US" dirty="0"/>
          </a:p>
        </p:txBody>
      </p:sp>
      <p:graphicFrame>
        <p:nvGraphicFramePr>
          <p:cNvPr id="12" name="Chart 11"/>
          <p:cNvGraphicFramePr/>
          <p:nvPr>
            <p:extLst>
              <p:ext uri="{D42A27DB-BD31-4B8C-83A1-F6EECF244321}">
                <p14:modId xmlns:p14="http://schemas.microsoft.com/office/powerpoint/2010/main" val="3302853827"/>
              </p:ext>
            </p:extLst>
          </p:nvPr>
        </p:nvGraphicFramePr>
        <p:xfrm>
          <a:off x="959221" y="2207789"/>
          <a:ext cx="6600907" cy="4148561"/>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6A2E26C1-6A9D-4D6E-80AC-64C11E02B6CB}"/>
              </a:ext>
            </a:extLst>
          </p:cNvPr>
          <p:cNvSpPr txBox="1"/>
          <p:nvPr/>
        </p:nvSpPr>
        <p:spPr>
          <a:xfrm>
            <a:off x="838200" y="1470775"/>
            <a:ext cx="6721929" cy="737014"/>
          </a:xfrm>
          <a:prstGeom prst="rect">
            <a:avLst/>
          </a:prstGeom>
          <a:noFill/>
        </p:spPr>
        <p:txBody>
          <a:bodyPr wrap="square" lIns="137160" tIns="137160" rIns="137160" bIns="137160" rtlCol="0" anchor="ctr" anchorCtr="0">
            <a:noAutofit/>
          </a:bodyPr>
          <a:lstStyle/>
          <a:p>
            <a:pPr>
              <a:lnSpc>
                <a:spcPts val="3000"/>
              </a:lnSpc>
              <a:spcBef>
                <a:spcPts val="800"/>
              </a:spcBef>
            </a:pPr>
            <a:r>
              <a:rPr lang="en-US" sz="2400" dirty="0">
                <a:solidFill>
                  <a:schemeClr val="accent1"/>
                </a:solidFill>
                <a:latin typeface="Aileron Thin" panose="00000300000000000000" pitchFamily="50" charset="0"/>
              </a:rPr>
              <a:t>USA vs. Virginia</a:t>
            </a:r>
          </a:p>
        </p:txBody>
      </p:sp>
      <p:sp>
        <p:nvSpPr>
          <p:cNvPr id="11" name="Title 4">
            <a:extLst>
              <a:ext uri="{FF2B5EF4-FFF2-40B4-BE49-F238E27FC236}">
                <a16:creationId xmlns:a16="http://schemas.microsoft.com/office/drawing/2014/main" id="{159B8BE0-DF7E-4AD7-97F3-1F9CE0C7C3A2}"/>
              </a:ext>
            </a:extLst>
          </p:cNvPr>
          <p:cNvSpPr>
            <a:spLocks noGrp="1"/>
          </p:cNvSpPr>
          <p:nvPr>
            <p:ph type="title"/>
          </p:nvPr>
        </p:nvSpPr>
        <p:spPr>
          <a:xfrm>
            <a:off x="838200" y="365125"/>
            <a:ext cx="10515600" cy="1325563"/>
          </a:xfrm>
        </p:spPr>
        <p:txBody>
          <a:bodyPr>
            <a:normAutofit/>
          </a:bodyPr>
          <a:lstStyle/>
          <a:p>
            <a:r>
              <a:rPr lang="en-US" dirty="0"/>
              <a:t>Drug Arrests, 2013-2017</a:t>
            </a:r>
          </a:p>
        </p:txBody>
      </p:sp>
      <p:sp>
        <p:nvSpPr>
          <p:cNvPr id="5" name="TextBox 4">
            <a:extLst>
              <a:ext uri="{FF2B5EF4-FFF2-40B4-BE49-F238E27FC236}">
                <a16:creationId xmlns:a16="http://schemas.microsoft.com/office/drawing/2014/main" id="{66896CEE-F8FF-4FFC-844C-9F7A85072E12}"/>
              </a:ext>
            </a:extLst>
          </p:cNvPr>
          <p:cNvSpPr txBox="1"/>
          <p:nvPr/>
        </p:nvSpPr>
        <p:spPr>
          <a:xfrm>
            <a:off x="7958138" y="2230539"/>
            <a:ext cx="3395661" cy="1200329"/>
          </a:xfrm>
          <a:prstGeom prst="rect">
            <a:avLst/>
          </a:prstGeom>
          <a:noFill/>
        </p:spPr>
        <p:txBody>
          <a:bodyPr wrap="square" rtlCol="0">
            <a:spAutoFit/>
          </a:bodyPr>
          <a:lstStyle/>
          <a:p>
            <a:r>
              <a:rPr lang="en-US" dirty="0">
                <a:latin typeface="Aileron Light" panose="00000400000000000000" pitchFamily="50" charset="0"/>
              </a:rPr>
              <a:t>Virginia Drug Arrests have increased 30% from 2015-2017, compared to an 8% increase for the USA.</a:t>
            </a:r>
          </a:p>
        </p:txBody>
      </p:sp>
    </p:spTree>
    <p:custDataLst>
      <p:tags r:id="rId1"/>
    </p:custDataLst>
    <p:extLst>
      <p:ext uri="{BB962C8B-B14F-4D97-AF65-F5344CB8AC3E}">
        <p14:creationId xmlns:p14="http://schemas.microsoft.com/office/powerpoint/2010/main" val="28941038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C9EBD47-FA63-4541-A411-EF74D486153B}"/>
              </a:ext>
            </a:extLst>
          </p:cNvPr>
          <p:cNvSpPr>
            <a:spLocks noGrp="1"/>
          </p:cNvSpPr>
          <p:nvPr>
            <p:ph idx="1"/>
          </p:nvPr>
        </p:nvSpPr>
        <p:spPr/>
        <p:txBody>
          <a:bodyPr/>
          <a:lstStyle/>
          <a:p>
            <a:r>
              <a:rPr lang="en-US" sz="1400" dirty="0"/>
              <a:t>Centers for Disease Control and Prevention, National Center for Health Statistics. Underlying Cause of Death 1999-2017 on CDC WONDER Online Database, released December, 2018. Data are from the Multiple Cause of Death Files, 1999-2017, as compiled from data provided by the 57 vital statistics jurisdictions through the Vital Statistics Cooperative Program.</a:t>
            </a:r>
          </a:p>
          <a:p>
            <a:r>
              <a:rPr lang="en-US" sz="1400" dirty="0"/>
              <a:t>Virginia Department of Health. (n.d.). Retrieved from http://www.vdh.virginia.gov/data/opioid-overdose/ </a:t>
            </a:r>
          </a:p>
          <a:p>
            <a:r>
              <a:rPr lang="en-US" sz="1400" dirty="0"/>
              <a:t>Cash RE, Kinsman J, Crowe RP, Rivard MK, Faul M, Panchal AR. Naloxone Administration Frequency During Emergency Medical Service Events — United States, 2012–2016. MMWR Morb Mortal Wkly Rep 2018;67:850–853. DOI: </a:t>
            </a:r>
            <a:r>
              <a:rPr lang="en-US" sz="1400" dirty="0">
                <a:hlinkClick r:id="rId3"/>
              </a:rPr>
              <a:t>http://dx.doi.org/10.15585/mmwr.mm6731a2External</a:t>
            </a:r>
            <a:r>
              <a:rPr lang="en-US" sz="1400" dirty="0"/>
              <a:t>.</a:t>
            </a:r>
          </a:p>
          <a:p>
            <a:r>
              <a:rPr lang="en-US" sz="1400" dirty="0"/>
              <a:t>Source: U.S. Census Bureau, Population Division </a:t>
            </a:r>
            <a:br>
              <a:rPr lang="en-US" sz="1400" dirty="0"/>
            </a:br>
            <a:r>
              <a:rPr lang="en-US" sz="1400" dirty="0"/>
              <a:t>Release Dates: For the United States, regions, divisions, states, and Puerto Rico Commonwealth, December 2017. For counties, municipios, metropolitan statistical areas, micropolitan statistical areas, metropolitan divisions, and combined statistical areas, March 2018. For cities and towns (incorporated places and minor civil divisions), May 2018.</a:t>
            </a:r>
          </a:p>
        </p:txBody>
      </p:sp>
      <p:sp>
        <p:nvSpPr>
          <p:cNvPr id="3" name="Slide Number Placeholder 2">
            <a:extLst>
              <a:ext uri="{FF2B5EF4-FFF2-40B4-BE49-F238E27FC236}">
                <a16:creationId xmlns:a16="http://schemas.microsoft.com/office/drawing/2014/main" id="{FB5EA989-3D5D-4082-ABA1-5C31C8FACCE0}"/>
              </a:ext>
            </a:extLst>
          </p:cNvPr>
          <p:cNvSpPr>
            <a:spLocks noGrp="1"/>
          </p:cNvSpPr>
          <p:nvPr>
            <p:ph type="sldNum" sz="quarter" idx="12"/>
          </p:nvPr>
        </p:nvSpPr>
        <p:spPr/>
        <p:txBody>
          <a:bodyPr/>
          <a:lstStyle/>
          <a:p>
            <a:fld id="{8F362C0E-2D6B-ED41-BACD-29482B38B36B}" type="slidenum">
              <a:rPr lang="en-US" smtClean="0"/>
              <a:t>25</a:t>
            </a:fld>
            <a:endParaRPr lang="en-US" dirty="0"/>
          </a:p>
        </p:txBody>
      </p:sp>
      <p:sp>
        <p:nvSpPr>
          <p:cNvPr id="4" name="Title 3">
            <a:extLst>
              <a:ext uri="{FF2B5EF4-FFF2-40B4-BE49-F238E27FC236}">
                <a16:creationId xmlns:a16="http://schemas.microsoft.com/office/drawing/2014/main" id="{B468A97E-4A2C-49CA-9D13-A81AFB6499EE}"/>
              </a:ext>
            </a:extLst>
          </p:cNvPr>
          <p:cNvSpPr>
            <a:spLocks noGrp="1"/>
          </p:cNvSpPr>
          <p:nvPr>
            <p:ph type="title"/>
          </p:nvPr>
        </p:nvSpPr>
        <p:spPr/>
        <p:txBody>
          <a:bodyPr/>
          <a:lstStyle/>
          <a:p>
            <a:r>
              <a:rPr lang="en-US" dirty="0"/>
              <a:t>References</a:t>
            </a:r>
          </a:p>
        </p:txBody>
      </p:sp>
    </p:spTree>
    <p:custDataLst>
      <p:tags r:id="rId1"/>
    </p:custDataLst>
    <p:extLst>
      <p:ext uri="{BB962C8B-B14F-4D97-AF65-F5344CB8AC3E}">
        <p14:creationId xmlns:p14="http://schemas.microsoft.com/office/powerpoint/2010/main" val="18890657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E1DB4B8-ADBD-B841-B7E3-72F7BC69755D}"/>
              </a:ext>
            </a:extLst>
          </p:cNvPr>
          <p:cNvSpPr>
            <a:spLocks noGrp="1"/>
          </p:cNvSpPr>
          <p:nvPr>
            <p:ph type="sldNum" sz="quarter" idx="12"/>
          </p:nvPr>
        </p:nvSpPr>
        <p:spPr/>
        <p:txBody>
          <a:bodyPr/>
          <a:lstStyle/>
          <a:p>
            <a:fld id="{8F362C0E-2D6B-ED41-BACD-29482B38B36B}" type="slidenum">
              <a:rPr lang="en-US" smtClean="0"/>
              <a:t>26</a:t>
            </a:fld>
            <a:endParaRPr lang="en-US" dirty="0"/>
          </a:p>
        </p:txBody>
      </p:sp>
    </p:spTree>
    <p:custDataLst>
      <p:tags r:id="rId1"/>
    </p:custDataLst>
    <p:extLst>
      <p:ext uri="{BB962C8B-B14F-4D97-AF65-F5344CB8AC3E}">
        <p14:creationId xmlns:p14="http://schemas.microsoft.com/office/powerpoint/2010/main" val="34357831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9A17AD1C-0727-8645-901D-607A187B3A02}"/>
              </a:ext>
            </a:extLst>
          </p:cNvPr>
          <p:cNvSpPr>
            <a:spLocks noGrp="1"/>
          </p:cNvSpPr>
          <p:nvPr>
            <p:ph idx="1"/>
          </p:nvPr>
        </p:nvSpPr>
        <p:spPr/>
        <p:txBody>
          <a:bodyPr/>
          <a:lstStyle/>
          <a:p>
            <a:pPr>
              <a:lnSpc>
                <a:spcPct val="100000"/>
              </a:lnSpc>
            </a:pPr>
            <a:r>
              <a:rPr lang="en-US" sz="1600" b="1" dirty="0">
                <a:solidFill>
                  <a:schemeClr val="accent1"/>
                </a:solidFill>
                <a:latin typeface="Aileron Light" panose="00000400000000000000" pitchFamily="50" charset="0"/>
                <a:ea typeface="Aileron" charset="0"/>
                <a:cs typeface="Aileron" charset="0"/>
              </a:rPr>
              <a:t>Assessment</a:t>
            </a:r>
          </a:p>
          <a:p>
            <a:pPr lvl="1">
              <a:lnSpc>
                <a:spcPct val="100000"/>
              </a:lnSpc>
            </a:pPr>
            <a:r>
              <a:rPr lang="en-US" sz="1400" dirty="0">
                <a:latin typeface="Aileron Light" panose="00000400000000000000" pitchFamily="50" charset="0"/>
                <a:ea typeface="Aileron" charset="0"/>
                <a:cs typeface="Aileron" charset="0"/>
              </a:rPr>
              <a:t>Define the problem</a:t>
            </a:r>
          </a:p>
          <a:p>
            <a:pPr>
              <a:lnSpc>
                <a:spcPct val="100000"/>
              </a:lnSpc>
            </a:pPr>
            <a:r>
              <a:rPr lang="en-US" sz="1600" b="1" dirty="0">
                <a:solidFill>
                  <a:schemeClr val="accent1"/>
                </a:solidFill>
                <a:latin typeface="Aileron Light" panose="00000400000000000000" pitchFamily="50" charset="0"/>
                <a:ea typeface="Aileron" charset="0"/>
                <a:cs typeface="Aileron" charset="0"/>
              </a:rPr>
              <a:t>Capacity</a:t>
            </a:r>
          </a:p>
          <a:p>
            <a:pPr lvl="1">
              <a:lnSpc>
                <a:spcPct val="100000"/>
              </a:lnSpc>
            </a:pPr>
            <a:r>
              <a:rPr lang="en-US" sz="1400" dirty="0">
                <a:latin typeface="Aileron Light" panose="00000400000000000000" pitchFamily="50" charset="0"/>
                <a:ea typeface="Aileron" charset="0"/>
                <a:cs typeface="Aileron" charset="0"/>
              </a:rPr>
              <a:t>Align stakeholders </a:t>
            </a:r>
          </a:p>
          <a:p>
            <a:pPr lvl="1">
              <a:lnSpc>
                <a:spcPct val="100000"/>
              </a:lnSpc>
            </a:pPr>
            <a:r>
              <a:rPr lang="en-US" sz="1400" dirty="0">
                <a:latin typeface="Aileron Light" panose="00000400000000000000" pitchFamily="50" charset="0"/>
                <a:ea typeface="Aileron" charset="0"/>
                <a:cs typeface="Aileron" charset="0"/>
              </a:rPr>
              <a:t>Activate community</a:t>
            </a:r>
          </a:p>
          <a:p>
            <a:pPr>
              <a:lnSpc>
                <a:spcPct val="100000"/>
              </a:lnSpc>
            </a:pPr>
            <a:r>
              <a:rPr lang="en-US" sz="1600" b="1" dirty="0">
                <a:solidFill>
                  <a:schemeClr val="accent1"/>
                </a:solidFill>
                <a:latin typeface="Aileron Light" panose="00000400000000000000" pitchFamily="50" charset="0"/>
                <a:ea typeface="Aileron" charset="0"/>
                <a:cs typeface="Aileron" charset="0"/>
              </a:rPr>
              <a:t>Planning</a:t>
            </a:r>
          </a:p>
          <a:p>
            <a:pPr lvl="1">
              <a:lnSpc>
                <a:spcPct val="100000"/>
              </a:lnSpc>
            </a:pPr>
            <a:r>
              <a:rPr lang="en-US" sz="1400" dirty="0">
                <a:latin typeface="Aileron Light" panose="00000400000000000000" pitchFamily="50" charset="0"/>
                <a:ea typeface="Aileron" charset="0"/>
                <a:cs typeface="Aileron" charset="0"/>
              </a:rPr>
              <a:t>Determine effective and efficient strategies to eliminate the problem</a:t>
            </a:r>
          </a:p>
          <a:p>
            <a:pPr>
              <a:lnSpc>
                <a:spcPct val="100000"/>
              </a:lnSpc>
            </a:pPr>
            <a:r>
              <a:rPr lang="en-US" sz="1600" b="1" dirty="0">
                <a:solidFill>
                  <a:schemeClr val="accent1"/>
                </a:solidFill>
                <a:latin typeface="Aileron Light" panose="00000400000000000000" pitchFamily="50" charset="0"/>
                <a:ea typeface="Aileron" charset="0"/>
                <a:cs typeface="Aileron" charset="0"/>
              </a:rPr>
              <a:t>Implementation/Evaluation</a:t>
            </a:r>
          </a:p>
          <a:p>
            <a:pPr lvl="1">
              <a:lnSpc>
                <a:spcPct val="100000"/>
              </a:lnSpc>
            </a:pPr>
            <a:r>
              <a:rPr lang="en-US" sz="1400" dirty="0">
                <a:latin typeface="Aileron Light" panose="00000400000000000000" pitchFamily="50" charset="0"/>
                <a:ea typeface="Aileron" charset="0"/>
                <a:cs typeface="Aileron" charset="0"/>
              </a:rPr>
              <a:t>Perform quality improvement</a:t>
            </a:r>
          </a:p>
          <a:p>
            <a:pPr lvl="1">
              <a:lnSpc>
                <a:spcPct val="100000"/>
              </a:lnSpc>
            </a:pPr>
            <a:r>
              <a:rPr lang="en-US" sz="1400" dirty="0">
                <a:latin typeface="Aileron Light" panose="00000400000000000000" pitchFamily="50" charset="0"/>
                <a:ea typeface="Aileron" charset="0"/>
                <a:cs typeface="Aileron" charset="0"/>
              </a:rPr>
              <a:t>Evaluate program success/failure</a:t>
            </a:r>
          </a:p>
          <a:p>
            <a:pPr>
              <a:lnSpc>
                <a:spcPct val="100000"/>
              </a:lnSpc>
            </a:pPr>
            <a:r>
              <a:rPr lang="en-US" sz="1600" b="1" dirty="0">
                <a:solidFill>
                  <a:schemeClr val="accent1"/>
                </a:solidFill>
                <a:latin typeface="Aileron Light" panose="00000400000000000000" pitchFamily="50" charset="0"/>
                <a:ea typeface="Aileron" charset="0"/>
                <a:cs typeface="Aileron" charset="0"/>
              </a:rPr>
              <a:t>Sustainability</a:t>
            </a:r>
          </a:p>
          <a:p>
            <a:pPr lvl="1">
              <a:lnSpc>
                <a:spcPct val="100000"/>
              </a:lnSpc>
            </a:pPr>
            <a:r>
              <a:rPr lang="en-US" sz="1400" dirty="0">
                <a:latin typeface="Aileron Light" panose="00000400000000000000" pitchFamily="50" charset="0"/>
                <a:ea typeface="Aileron" charset="0"/>
                <a:cs typeface="Aileron" charset="0"/>
              </a:rPr>
              <a:t>Obtain grant funding (moving to next phase/temporary)</a:t>
            </a:r>
          </a:p>
          <a:p>
            <a:pPr lvl="1">
              <a:lnSpc>
                <a:spcPct val="100000"/>
              </a:lnSpc>
            </a:pPr>
            <a:r>
              <a:rPr lang="en-US" sz="1400" dirty="0">
                <a:latin typeface="Aileron Light" panose="00000400000000000000" pitchFamily="50" charset="0"/>
                <a:ea typeface="Aileron" charset="0"/>
                <a:cs typeface="Aileron" charset="0"/>
              </a:rPr>
              <a:t>Build local, state, national support around the strategy</a:t>
            </a:r>
          </a:p>
          <a:p>
            <a:pPr lvl="1">
              <a:lnSpc>
                <a:spcPct val="100000"/>
              </a:lnSpc>
            </a:pPr>
            <a:r>
              <a:rPr lang="en-US" sz="1400" dirty="0">
                <a:latin typeface="Aileron Light" panose="00000400000000000000" pitchFamily="50" charset="0"/>
                <a:ea typeface="Aileron" charset="0"/>
                <a:cs typeface="Aileron" charset="0"/>
              </a:rPr>
              <a:t>Facilitate third party payment strategies</a:t>
            </a:r>
          </a:p>
          <a:p>
            <a:endParaRPr lang="en-US" dirty="0"/>
          </a:p>
        </p:txBody>
      </p:sp>
      <p:sp>
        <p:nvSpPr>
          <p:cNvPr id="3" name="Slide Number Placeholder 2">
            <a:extLst>
              <a:ext uri="{FF2B5EF4-FFF2-40B4-BE49-F238E27FC236}">
                <a16:creationId xmlns:a16="http://schemas.microsoft.com/office/drawing/2014/main" id="{DDCB660C-7FE0-C947-B233-AF14BCF14F53}"/>
              </a:ext>
            </a:extLst>
          </p:cNvPr>
          <p:cNvSpPr>
            <a:spLocks noGrp="1"/>
          </p:cNvSpPr>
          <p:nvPr>
            <p:ph type="sldNum" sz="quarter" idx="12"/>
          </p:nvPr>
        </p:nvSpPr>
        <p:spPr/>
        <p:txBody>
          <a:bodyPr/>
          <a:lstStyle/>
          <a:p>
            <a:fld id="{8F362C0E-2D6B-ED41-BACD-29482B38B36B}" type="slidenum">
              <a:rPr lang="en-US" smtClean="0"/>
              <a:t>3</a:t>
            </a:fld>
            <a:endParaRPr lang="en-US" dirty="0"/>
          </a:p>
        </p:txBody>
      </p:sp>
      <p:sp>
        <p:nvSpPr>
          <p:cNvPr id="2" name="Title 1">
            <a:extLst>
              <a:ext uri="{FF2B5EF4-FFF2-40B4-BE49-F238E27FC236}">
                <a16:creationId xmlns:a16="http://schemas.microsoft.com/office/drawing/2014/main" id="{31ABC1FB-B030-3B49-8ABF-1C374B60144C}"/>
              </a:ext>
            </a:extLst>
          </p:cNvPr>
          <p:cNvSpPr>
            <a:spLocks noGrp="1"/>
          </p:cNvSpPr>
          <p:nvPr>
            <p:ph type="title"/>
          </p:nvPr>
        </p:nvSpPr>
        <p:spPr/>
        <p:txBody>
          <a:bodyPr/>
          <a:lstStyle/>
          <a:p>
            <a:r>
              <a:rPr lang="en-US" dirty="0"/>
              <a:t>Data in the Technical Assistance Process</a:t>
            </a:r>
          </a:p>
        </p:txBody>
      </p:sp>
    </p:spTree>
    <p:custDataLst>
      <p:tags r:id="rId1"/>
    </p:custDataLst>
    <p:extLst>
      <p:ext uri="{BB962C8B-B14F-4D97-AF65-F5344CB8AC3E}">
        <p14:creationId xmlns:p14="http://schemas.microsoft.com/office/powerpoint/2010/main" val="37307555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F362C0E-2D6B-ED41-BACD-29482B38B36B}" type="slidenum">
              <a:rPr lang="en-US" smtClean="0"/>
              <a:t>4</a:t>
            </a:fld>
            <a:endParaRPr lang="en-US" dirty="0"/>
          </a:p>
        </p:txBody>
      </p:sp>
      <p:sp>
        <p:nvSpPr>
          <p:cNvPr id="5" name="Title 4"/>
          <p:cNvSpPr>
            <a:spLocks noGrp="1"/>
          </p:cNvSpPr>
          <p:nvPr>
            <p:ph type="title"/>
          </p:nvPr>
        </p:nvSpPr>
        <p:spPr/>
        <p:txBody>
          <a:bodyPr>
            <a:normAutofit/>
          </a:bodyPr>
          <a:lstStyle/>
          <a:p>
            <a:r>
              <a:rPr lang="en-US" dirty="0">
                <a:latin typeface="Aileron Thin"/>
              </a:rPr>
              <a:t>Population Trend, 2014-2018</a:t>
            </a:r>
          </a:p>
        </p:txBody>
      </p:sp>
      <p:sp>
        <p:nvSpPr>
          <p:cNvPr id="12" name="Content Placeholder 1">
            <a:extLst>
              <a:ext uri="{FF2B5EF4-FFF2-40B4-BE49-F238E27FC236}">
                <a16:creationId xmlns:a16="http://schemas.microsoft.com/office/drawing/2014/main" id="{020AEF05-31A0-45C2-A67B-5EE2E704DF04}"/>
              </a:ext>
            </a:extLst>
          </p:cNvPr>
          <p:cNvSpPr txBox="1">
            <a:spLocks/>
          </p:cNvSpPr>
          <p:nvPr/>
        </p:nvSpPr>
        <p:spPr>
          <a:xfrm>
            <a:off x="6095999" y="2440380"/>
            <a:ext cx="5528153" cy="3506542"/>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b="0" i="0" kern="1200">
                <a:solidFill>
                  <a:schemeClr val="tx1"/>
                </a:solidFill>
                <a:latin typeface="Aileron Light" pitchFamily="2" charset="77"/>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b="0" i="0" kern="1200">
                <a:solidFill>
                  <a:schemeClr val="tx1"/>
                </a:solidFill>
                <a:latin typeface="Aileron Light" pitchFamily="2" charset="77"/>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b="0" i="0" kern="1200">
                <a:solidFill>
                  <a:schemeClr val="tx1"/>
                </a:solidFill>
                <a:latin typeface="Aileron Light" pitchFamily="2" charset="77"/>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tx1"/>
                </a:solidFill>
                <a:latin typeface="Aileron Light" pitchFamily="2" charset="77"/>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tx1"/>
                </a:solidFill>
                <a:latin typeface="Aileron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latin typeface="Aileron Light"/>
              </a:rPr>
              <a:t>2018 Total Virginia population: 8.52 million</a:t>
            </a:r>
          </a:p>
          <a:p>
            <a:pPr marL="0" indent="0">
              <a:buNone/>
            </a:pPr>
            <a:r>
              <a:rPr lang="en-US" sz="1800" dirty="0">
                <a:latin typeface="Aileron Light"/>
              </a:rPr>
              <a:t>2018 One Care service area population: 0.58 million</a:t>
            </a:r>
          </a:p>
          <a:p>
            <a:pPr marL="0" indent="0">
              <a:buNone/>
            </a:pPr>
            <a:r>
              <a:rPr lang="en-US" sz="1800" dirty="0">
                <a:latin typeface="Aileron Light"/>
              </a:rPr>
              <a:t>One Care service area represents 6.8% of the total Virginia population as of 2017.</a:t>
            </a:r>
          </a:p>
          <a:p>
            <a:pPr marL="0" indent="0">
              <a:buNone/>
            </a:pPr>
            <a:r>
              <a:rPr lang="en-US" sz="1800" dirty="0">
                <a:latin typeface="Aileron Light"/>
              </a:rPr>
              <a:t>Population of Virginia has increased 2.5% from 2014-2018.</a:t>
            </a:r>
          </a:p>
          <a:p>
            <a:pPr marL="0" indent="0">
              <a:buNone/>
            </a:pPr>
            <a:r>
              <a:rPr lang="en-US" sz="1800" dirty="0">
                <a:latin typeface="Aileron Light"/>
              </a:rPr>
              <a:t>Population of One Care service area has decreased 2% from 2014-2018.</a:t>
            </a:r>
          </a:p>
          <a:p>
            <a:pPr marL="0" indent="0">
              <a:buNone/>
            </a:pPr>
            <a:endParaRPr lang="en-US" sz="2200" dirty="0">
              <a:latin typeface="Aileron Light"/>
            </a:endParaRPr>
          </a:p>
          <a:p>
            <a:endParaRPr lang="en-US" dirty="0"/>
          </a:p>
        </p:txBody>
      </p:sp>
      <p:sp>
        <p:nvSpPr>
          <p:cNvPr id="6" name="TextBox 5">
            <a:extLst>
              <a:ext uri="{FF2B5EF4-FFF2-40B4-BE49-F238E27FC236}">
                <a16:creationId xmlns:a16="http://schemas.microsoft.com/office/drawing/2014/main" id="{A924B062-3C50-4E09-BE2D-0793687BFD77}"/>
              </a:ext>
            </a:extLst>
          </p:cNvPr>
          <p:cNvSpPr txBox="1"/>
          <p:nvPr/>
        </p:nvSpPr>
        <p:spPr>
          <a:xfrm>
            <a:off x="889959" y="1425699"/>
            <a:ext cx="6341533" cy="737014"/>
          </a:xfrm>
          <a:prstGeom prst="rect">
            <a:avLst/>
          </a:prstGeom>
          <a:noFill/>
        </p:spPr>
        <p:txBody>
          <a:bodyPr wrap="square" lIns="137160" tIns="137160" rIns="137160" bIns="137160" rtlCol="0" anchor="ctr" anchorCtr="0">
            <a:noAutofit/>
          </a:bodyPr>
          <a:lstStyle/>
          <a:p>
            <a:pPr>
              <a:lnSpc>
                <a:spcPts val="3000"/>
              </a:lnSpc>
              <a:spcBef>
                <a:spcPts val="800"/>
              </a:spcBef>
            </a:pPr>
            <a:r>
              <a:rPr lang="en-US" sz="2400" dirty="0">
                <a:solidFill>
                  <a:schemeClr val="accent1"/>
                </a:solidFill>
                <a:latin typeface="Aileron Thin" panose="00000300000000000000" pitchFamily="50" charset="0"/>
              </a:rPr>
              <a:t>Virginia vs. One Care Service Area</a:t>
            </a:r>
          </a:p>
        </p:txBody>
      </p:sp>
      <p:graphicFrame>
        <p:nvGraphicFramePr>
          <p:cNvPr id="11" name="Chart 10">
            <a:extLst>
              <a:ext uri="{FF2B5EF4-FFF2-40B4-BE49-F238E27FC236}">
                <a16:creationId xmlns:a16="http://schemas.microsoft.com/office/drawing/2014/main" id="{9E7B057A-7AA3-4BDC-B137-8FB55DBBAFBE}"/>
              </a:ext>
            </a:extLst>
          </p:cNvPr>
          <p:cNvGraphicFramePr/>
          <p:nvPr>
            <p:extLst>
              <p:ext uri="{D42A27DB-BD31-4B8C-83A1-F6EECF244321}">
                <p14:modId xmlns:p14="http://schemas.microsoft.com/office/powerpoint/2010/main" val="2236900480"/>
              </p:ext>
            </p:extLst>
          </p:nvPr>
        </p:nvGraphicFramePr>
        <p:xfrm>
          <a:off x="308976" y="2440380"/>
          <a:ext cx="5528153" cy="3697953"/>
        </p:xfrm>
        <a:graphic>
          <a:graphicData uri="http://schemas.openxmlformats.org/drawingml/2006/chart">
            <c:chart xmlns:c="http://schemas.openxmlformats.org/drawingml/2006/chart" xmlns:r="http://schemas.openxmlformats.org/officeDocument/2006/relationships" r:id="rId4"/>
          </a:graphicData>
        </a:graphic>
      </p:graphicFrame>
    </p:spTree>
    <p:custDataLst>
      <p:tags r:id="rId1"/>
    </p:custDataLst>
    <p:extLst>
      <p:ext uri="{BB962C8B-B14F-4D97-AF65-F5344CB8AC3E}">
        <p14:creationId xmlns:p14="http://schemas.microsoft.com/office/powerpoint/2010/main" val="25621933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Population by Age, 2017</a:t>
            </a:r>
          </a:p>
        </p:txBody>
      </p:sp>
      <p:sp>
        <p:nvSpPr>
          <p:cNvPr id="3" name="Slide Number Placeholder 2"/>
          <p:cNvSpPr>
            <a:spLocks noGrp="1"/>
          </p:cNvSpPr>
          <p:nvPr>
            <p:ph type="sldNum" sz="quarter" idx="12"/>
          </p:nvPr>
        </p:nvSpPr>
        <p:spPr/>
        <p:txBody>
          <a:bodyPr/>
          <a:lstStyle/>
          <a:p>
            <a:fld id="{8F362C0E-2D6B-ED41-BACD-29482B38B36B}" type="slidenum">
              <a:rPr lang="en-US" smtClean="0"/>
              <a:t>5</a:t>
            </a:fld>
            <a:endParaRPr lang="en-US" dirty="0"/>
          </a:p>
        </p:txBody>
      </p:sp>
      <p:graphicFrame>
        <p:nvGraphicFramePr>
          <p:cNvPr id="8" name="Chart 7">
            <a:extLst>
              <a:ext uri="{FF2B5EF4-FFF2-40B4-BE49-F238E27FC236}">
                <a16:creationId xmlns:a16="http://schemas.microsoft.com/office/drawing/2014/main" id="{61AFD61C-6444-4092-983E-67FFFB0439D0}"/>
              </a:ext>
            </a:extLst>
          </p:cNvPr>
          <p:cNvGraphicFramePr/>
          <p:nvPr>
            <p:extLst>
              <p:ext uri="{D42A27DB-BD31-4B8C-83A1-F6EECF244321}">
                <p14:modId xmlns:p14="http://schemas.microsoft.com/office/powerpoint/2010/main" val="362148039"/>
              </p:ext>
            </p:extLst>
          </p:nvPr>
        </p:nvGraphicFramePr>
        <p:xfrm>
          <a:off x="889960" y="2421924"/>
          <a:ext cx="7389067" cy="4116988"/>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3D46065D-24C6-4166-B76D-211C051BC8AE}"/>
              </a:ext>
            </a:extLst>
          </p:cNvPr>
          <p:cNvSpPr txBox="1"/>
          <p:nvPr/>
        </p:nvSpPr>
        <p:spPr>
          <a:xfrm>
            <a:off x="889959" y="1425699"/>
            <a:ext cx="6857727" cy="737014"/>
          </a:xfrm>
          <a:prstGeom prst="rect">
            <a:avLst/>
          </a:prstGeom>
          <a:noFill/>
        </p:spPr>
        <p:txBody>
          <a:bodyPr wrap="square" lIns="137160" tIns="137160" rIns="137160" bIns="137160" rtlCol="0" anchor="ctr" anchorCtr="0">
            <a:noAutofit/>
          </a:bodyPr>
          <a:lstStyle/>
          <a:p>
            <a:pPr>
              <a:lnSpc>
                <a:spcPts val="3000"/>
              </a:lnSpc>
              <a:spcBef>
                <a:spcPts val="800"/>
              </a:spcBef>
            </a:pPr>
            <a:r>
              <a:rPr lang="en-US" sz="2400" dirty="0">
                <a:solidFill>
                  <a:schemeClr val="accent1"/>
                </a:solidFill>
                <a:latin typeface="Aileron Thin" panose="00000300000000000000" pitchFamily="50" charset="0"/>
              </a:rPr>
              <a:t>USA, Virginia, vs. One Care Service Area</a:t>
            </a:r>
          </a:p>
        </p:txBody>
      </p:sp>
      <p:sp>
        <p:nvSpPr>
          <p:cNvPr id="4" name="TextBox 3">
            <a:extLst>
              <a:ext uri="{FF2B5EF4-FFF2-40B4-BE49-F238E27FC236}">
                <a16:creationId xmlns:a16="http://schemas.microsoft.com/office/drawing/2014/main" id="{F4C03880-97AD-4E41-A6B0-F6F6876A5E33}"/>
              </a:ext>
            </a:extLst>
          </p:cNvPr>
          <p:cNvSpPr txBox="1"/>
          <p:nvPr/>
        </p:nvSpPr>
        <p:spPr>
          <a:xfrm>
            <a:off x="8587946" y="2323069"/>
            <a:ext cx="3113903" cy="1754326"/>
          </a:xfrm>
          <a:prstGeom prst="rect">
            <a:avLst/>
          </a:prstGeom>
          <a:noFill/>
        </p:spPr>
        <p:txBody>
          <a:bodyPr wrap="square" rtlCol="0">
            <a:spAutoFit/>
          </a:bodyPr>
          <a:lstStyle/>
          <a:p>
            <a:r>
              <a:rPr lang="en-US" dirty="0">
                <a:latin typeface="Aileron Light" panose="00000400000000000000" pitchFamily="50" charset="0"/>
              </a:rPr>
              <a:t>One Care service area has higher than national and state percent of population in the 15-24 age group (higher education) and 55+ age groups.</a:t>
            </a:r>
          </a:p>
        </p:txBody>
      </p:sp>
    </p:spTree>
    <p:custDataLst>
      <p:tags r:id="rId1"/>
    </p:custDataLst>
    <p:extLst>
      <p:ext uri="{BB962C8B-B14F-4D97-AF65-F5344CB8AC3E}">
        <p14:creationId xmlns:p14="http://schemas.microsoft.com/office/powerpoint/2010/main" val="33446461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E42DA-3626-3E4E-AE9A-E1C221C49F92}"/>
              </a:ext>
            </a:extLst>
          </p:cNvPr>
          <p:cNvSpPr>
            <a:spLocks noGrp="1"/>
          </p:cNvSpPr>
          <p:nvPr>
            <p:ph type="title"/>
          </p:nvPr>
        </p:nvSpPr>
        <p:spPr>
          <a:xfrm>
            <a:off x="782444" y="281491"/>
            <a:ext cx="10515600" cy="1325563"/>
          </a:xfrm>
        </p:spPr>
        <p:txBody>
          <a:bodyPr/>
          <a:lstStyle/>
          <a:p>
            <a:r>
              <a:rPr lang="en-US" dirty="0"/>
              <a:t>Population by Rural Status, 2018</a:t>
            </a:r>
          </a:p>
        </p:txBody>
      </p:sp>
      <p:sp>
        <p:nvSpPr>
          <p:cNvPr id="3" name="Slide Number Placeholder 2">
            <a:extLst>
              <a:ext uri="{FF2B5EF4-FFF2-40B4-BE49-F238E27FC236}">
                <a16:creationId xmlns:a16="http://schemas.microsoft.com/office/drawing/2014/main" id="{482A4572-EFA2-D14A-9359-FDE127135FC6}"/>
              </a:ext>
            </a:extLst>
          </p:cNvPr>
          <p:cNvSpPr>
            <a:spLocks noGrp="1"/>
          </p:cNvSpPr>
          <p:nvPr>
            <p:ph type="sldNum" sz="quarter" idx="12"/>
          </p:nvPr>
        </p:nvSpPr>
        <p:spPr/>
        <p:txBody>
          <a:bodyPr/>
          <a:lstStyle/>
          <a:p>
            <a:fld id="{8F362C0E-2D6B-ED41-BACD-29482B38B36B}" type="slidenum">
              <a:rPr lang="en-US" smtClean="0"/>
              <a:t>6</a:t>
            </a:fld>
            <a:endParaRPr lang="en-US" dirty="0"/>
          </a:p>
        </p:txBody>
      </p:sp>
      <p:pic>
        <p:nvPicPr>
          <p:cNvPr id="9" name="Picture 8">
            <a:extLst>
              <a:ext uri="{FF2B5EF4-FFF2-40B4-BE49-F238E27FC236}">
                <a16:creationId xmlns:a16="http://schemas.microsoft.com/office/drawing/2014/main" id="{CFA29FD4-C002-46BF-B360-EB5C8E526988}"/>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9905" b="89905" l="7916" r="97865">
                        <a14:foregroundMark x1="10825" y1="63175" x2="10714" y2="26730"/>
                        <a14:foregroundMark x1="10714" y1="26730" x2="15758" y2="16127"/>
                        <a14:foregroundMark x1="15758" y1="16127" x2="22349" y2="10540"/>
                        <a14:foregroundMark x1="22349" y1="10540" x2="41863" y2="8190"/>
                        <a14:foregroundMark x1="41863" y1="8190" x2="74448" y2="20508"/>
                        <a14:foregroundMark x1="74448" y1="20508" x2="94809" y2="33587"/>
                        <a14:foregroundMark x1="94809" y1="33587" x2="97496" y2="41016"/>
                        <a14:foregroundMark x1="97496" y1="41016" x2="97865" y2="43238"/>
                        <a14:foregroundMark x1="97865" y1="42667" x2="96171" y2="71556"/>
                        <a14:foregroundMark x1="96171" y1="71556" x2="91016" y2="78095"/>
                        <a14:foregroundMark x1="91016" y1="78095" x2="77982" y2="82603"/>
                        <a14:foregroundMark x1="77982" y1="82603" x2="21318" y2="77460"/>
                        <a14:foregroundMark x1="21318" y1="77460" x2="11267" y2="70921"/>
                        <a14:foregroundMark x1="11267" y1="70921" x2="7879" y2="64317"/>
                        <a14:foregroundMark x1="7879" y1="64317" x2="7916" y2="56190"/>
                        <a14:foregroundMark x1="7916" y1="56190" x2="11193" y2="48381"/>
                        <a14:backgroundMark x1="96893" y1="69984" x2="99521" y2="64381"/>
                        <a14:backgroundMark x1="82990" y1="99619" x2="94604" y2="74861"/>
                        <a14:backgroundMark x1="84794" y1="99873" x2="91753" y2="89206"/>
                        <a14:backgroundMark x1="91753" y1="89206" x2="96244" y2="84571"/>
                        <a14:backgroundMark x1="96244" y1="84571" x2="99890" y2="99619"/>
                      </a14:backgroundRemoval>
                    </a14:imgEffect>
                  </a14:imgLayer>
                </a14:imgProps>
              </a:ext>
            </a:extLst>
          </a:blip>
          <a:srcRect t="14686" r="3251" b="31059"/>
          <a:stretch/>
        </p:blipFill>
        <p:spPr>
          <a:xfrm>
            <a:off x="546395" y="1425699"/>
            <a:ext cx="10054169" cy="3269589"/>
          </a:xfrm>
          <a:prstGeom prst="rect">
            <a:avLst/>
          </a:prstGeom>
        </p:spPr>
      </p:pic>
      <p:sp>
        <p:nvSpPr>
          <p:cNvPr id="10" name="Content Placeholder 1">
            <a:extLst>
              <a:ext uri="{FF2B5EF4-FFF2-40B4-BE49-F238E27FC236}">
                <a16:creationId xmlns:a16="http://schemas.microsoft.com/office/drawing/2014/main" id="{ABD3564C-B6E5-45CE-977B-D7B1B9494BDF}"/>
              </a:ext>
            </a:extLst>
          </p:cNvPr>
          <p:cNvSpPr txBox="1">
            <a:spLocks/>
          </p:cNvSpPr>
          <p:nvPr/>
        </p:nvSpPr>
        <p:spPr>
          <a:xfrm>
            <a:off x="889959" y="4695288"/>
            <a:ext cx="5481344" cy="4256234"/>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b="0" i="0" kern="1200">
                <a:solidFill>
                  <a:schemeClr val="tx1"/>
                </a:solidFill>
                <a:latin typeface="Aileron Light" pitchFamily="2" charset="77"/>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b="0" i="0" kern="1200">
                <a:solidFill>
                  <a:schemeClr val="tx1"/>
                </a:solidFill>
                <a:latin typeface="Aileron Light" pitchFamily="2" charset="77"/>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b="0" i="0" kern="1200">
                <a:solidFill>
                  <a:schemeClr val="tx1"/>
                </a:solidFill>
                <a:latin typeface="Aileron Light" pitchFamily="2" charset="77"/>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tx1"/>
                </a:solidFill>
                <a:latin typeface="Aileron Light" pitchFamily="2" charset="77"/>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tx1"/>
                </a:solidFill>
                <a:latin typeface="Aileron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latin typeface="Aileron Light"/>
              </a:rPr>
              <a:t>Of the 22 counties in One Care’s service area:</a:t>
            </a:r>
          </a:p>
          <a:p>
            <a:r>
              <a:rPr lang="en-US" sz="1800" dirty="0">
                <a:latin typeface="Aileron Light"/>
              </a:rPr>
              <a:t>68% have a primary care services shortage (15)</a:t>
            </a:r>
          </a:p>
          <a:p>
            <a:r>
              <a:rPr lang="en-US" sz="1800" dirty="0">
                <a:latin typeface="Aileron Light"/>
              </a:rPr>
              <a:t>100% have a dental services shortage (22)</a:t>
            </a:r>
          </a:p>
          <a:p>
            <a:r>
              <a:rPr lang="en-US" sz="1800" dirty="0">
                <a:latin typeface="Aileron Light"/>
              </a:rPr>
              <a:t>100% have a mental health services shortage (22)</a:t>
            </a:r>
          </a:p>
          <a:p>
            <a:r>
              <a:rPr lang="en-US" sz="1800" dirty="0">
                <a:latin typeface="Aileron Light"/>
              </a:rPr>
              <a:t>68% are a Medically Underserved Area (15)</a:t>
            </a:r>
          </a:p>
          <a:p>
            <a:endParaRPr lang="en-US" sz="1800" dirty="0">
              <a:solidFill>
                <a:srgbClr val="FF0000"/>
              </a:solidFill>
              <a:latin typeface="Aileron Light"/>
            </a:endParaRPr>
          </a:p>
          <a:p>
            <a:pPr marL="457200" lvl="1" indent="0">
              <a:buNone/>
            </a:pPr>
            <a:endParaRPr lang="en-US" sz="1800" dirty="0">
              <a:latin typeface="Aileron Light"/>
            </a:endParaRPr>
          </a:p>
          <a:p>
            <a:pPr marL="0" indent="0">
              <a:buNone/>
            </a:pPr>
            <a:endParaRPr lang="en-US" sz="2200" dirty="0">
              <a:latin typeface="Aileron Light"/>
            </a:endParaRPr>
          </a:p>
          <a:p>
            <a:endParaRPr lang="en-US" dirty="0"/>
          </a:p>
        </p:txBody>
      </p:sp>
      <p:sp>
        <p:nvSpPr>
          <p:cNvPr id="6" name="TextBox 5">
            <a:extLst>
              <a:ext uri="{FF2B5EF4-FFF2-40B4-BE49-F238E27FC236}">
                <a16:creationId xmlns:a16="http://schemas.microsoft.com/office/drawing/2014/main" id="{2AA30464-B597-4AB3-B0D7-AD3D7113FCD4}"/>
              </a:ext>
            </a:extLst>
          </p:cNvPr>
          <p:cNvSpPr txBox="1"/>
          <p:nvPr/>
        </p:nvSpPr>
        <p:spPr>
          <a:xfrm>
            <a:off x="889959" y="1425699"/>
            <a:ext cx="6857727" cy="737014"/>
          </a:xfrm>
          <a:prstGeom prst="rect">
            <a:avLst/>
          </a:prstGeom>
          <a:noFill/>
        </p:spPr>
        <p:txBody>
          <a:bodyPr wrap="square" lIns="137160" tIns="137160" rIns="137160" bIns="137160" rtlCol="0" anchor="ctr" anchorCtr="0">
            <a:noAutofit/>
          </a:bodyPr>
          <a:lstStyle/>
          <a:p>
            <a:pPr>
              <a:lnSpc>
                <a:spcPts val="3000"/>
              </a:lnSpc>
              <a:spcBef>
                <a:spcPts val="800"/>
              </a:spcBef>
            </a:pPr>
            <a:r>
              <a:rPr lang="en-US" sz="2400" dirty="0">
                <a:solidFill>
                  <a:schemeClr val="accent1"/>
                </a:solidFill>
                <a:latin typeface="Aileron Thin" panose="00000300000000000000" pitchFamily="50" charset="0"/>
              </a:rPr>
              <a:t>One Care Service Area</a:t>
            </a:r>
          </a:p>
        </p:txBody>
      </p:sp>
    </p:spTree>
    <p:custDataLst>
      <p:tags r:id="rId1"/>
    </p:custDataLst>
    <p:extLst>
      <p:ext uri="{BB962C8B-B14F-4D97-AF65-F5344CB8AC3E}">
        <p14:creationId xmlns:p14="http://schemas.microsoft.com/office/powerpoint/2010/main" val="28180622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FCEFC-D839-4548-BD67-A0EB6B46A2A5}"/>
              </a:ext>
            </a:extLst>
          </p:cNvPr>
          <p:cNvSpPr>
            <a:spLocks noGrp="1"/>
          </p:cNvSpPr>
          <p:nvPr>
            <p:ph type="title"/>
          </p:nvPr>
        </p:nvSpPr>
        <p:spPr>
          <a:xfrm>
            <a:off x="838200" y="365125"/>
            <a:ext cx="10515600" cy="1325563"/>
          </a:xfrm>
        </p:spPr>
        <p:txBody>
          <a:bodyPr>
            <a:normAutofit/>
          </a:bodyPr>
          <a:lstStyle/>
          <a:p>
            <a:r>
              <a:rPr lang="en-US" dirty="0"/>
              <a:t>Population by Race, 2017</a:t>
            </a:r>
          </a:p>
        </p:txBody>
      </p:sp>
      <p:sp>
        <p:nvSpPr>
          <p:cNvPr id="3" name="Slide Number Placeholder 2">
            <a:extLst>
              <a:ext uri="{FF2B5EF4-FFF2-40B4-BE49-F238E27FC236}">
                <a16:creationId xmlns:a16="http://schemas.microsoft.com/office/drawing/2014/main" id="{130FBCE0-3CC9-1A4E-BFB6-E294113131BA}"/>
              </a:ext>
            </a:extLst>
          </p:cNvPr>
          <p:cNvSpPr>
            <a:spLocks noGrp="1"/>
          </p:cNvSpPr>
          <p:nvPr>
            <p:ph type="sldNum" sz="quarter" idx="12"/>
          </p:nvPr>
        </p:nvSpPr>
        <p:spPr/>
        <p:txBody>
          <a:bodyPr/>
          <a:lstStyle/>
          <a:p>
            <a:fld id="{8F362C0E-2D6B-ED41-BACD-29482B38B36B}" type="slidenum">
              <a:rPr lang="en-US" smtClean="0"/>
              <a:t>7</a:t>
            </a:fld>
            <a:endParaRPr lang="en-US" dirty="0"/>
          </a:p>
        </p:txBody>
      </p:sp>
      <p:graphicFrame>
        <p:nvGraphicFramePr>
          <p:cNvPr id="11" name="Chart 10">
            <a:extLst>
              <a:ext uri="{FF2B5EF4-FFF2-40B4-BE49-F238E27FC236}">
                <a16:creationId xmlns:a16="http://schemas.microsoft.com/office/drawing/2014/main" id="{206FE128-78DC-4B81-A5CE-FB13EA0CAAEF}"/>
              </a:ext>
            </a:extLst>
          </p:cNvPr>
          <p:cNvGraphicFramePr/>
          <p:nvPr>
            <p:extLst>
              <p:ext uri="{D42A27DB-BD31-4B8C-83A1-F6EECF244321}">
                <p14:modId xmlns:p14="http://schemas.microsoft.com/office/powerpoint/2010/main" val="3669031991"/>
              </p:ext>
            </p:extLst>
          </p:nvPr>
        </p:nvGraphicFramePr>
        <p:xfrm>
          <a:off x="4267200" y="2332676"/>
          <a:ext cx="3657600" cy="402367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Chart 11">
            <a:extLst>
              <a:ext uri="{FF2B5EF4-FFF2-40B4-BE49-F238E27FC236}">
                <a16:creationId xmlns:a16="http://schemas.microsoft.com/office/drawing/2014/main" id="{F254DC19-7789-4F73-893C-A693D79B17EF}"/>
              </a:ext>
            </a:extLst>
          </p:cNvPr>
          <p:cNvGraphicFramePr/>
          <p:nvPr>
            <p:extLst>
              <p:ext uri="{D42A27DB-BD31-4B8C-83A1-F6EECF244321}">
                <p14:modId xmlns:p14="http://schemas.microsoft.com/office/powerpoint/2010/main" val="2101509220"/>
              </p:ext>
            </p:extLst>
          </p:nvPr>
        </p:nvGraphicFramePr>
        <p:xfrm>
          <a:off x="682322" y="2332676"/>
          <a:ext cx="3657600" cy="36576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3" name="Chart 12">
            <a:extLst>
              <a:ext uri="{FF2B5EF4-FFF2-40B4-BE49-F238E27FC236}">
                <a16:creationId xmlns:a16="http://schemas.microsoft.com/office/drawing/2014/main" id="{571DA81B-BD66-4F2E-AAB3-6E40ADFDC961}"/>
              </a:ext>
            </a:extLst>
          </p:cNvPr>
          <p:cNvGraphicFramePr/>
          <p:nvPr>
            <p:extLst>
              <p:ext uri="{D42A27DB-BD31-4B8C-83A1-F6EECF244321}">
                <p14:modId xmlns:p14="http://schemas.microsoft.com/office/powerpoint/2010/main" val="1911655613"/>
              </p:ext>
            </p:extLst>
          </p:nvPr>
        </p:nvGraphicFramePr>
        <p:xfrm>
          <a:off x="7924562" y="2332676"/>
          <a:ext cx="3657600" cy="3657600"/>
        </p:xfrm>
        <a:graphic>
          <a:graphicData uri="http://schemas.openxmlformats.org/drawingml/2006/chart">
            <c:chart xmlns:c="http://schemas.openxmlformats.org/drawingml/2006/chart" xmlns:r="http://schemas.openxmlformats.org/officeDocument/2006/relationships" r:id="rId6"/>
          </a:graphicData>
        </a:graphic>
      </p:graphicFrame>
      <p:sp>
        <p:nvSpPr>
          <p:cNvPr id="8" name="TextBox 7">
            <a:extLst>
              <a:ext uri="{FF2B5EF4-FFF2-40B4-BE49-F238E27FC236}">
                <a16:creationId xmlns:a16="http://schemas.microsoft.com/office/drawing/2014/main" id="{44E5054E-561E-4EF0-9979-E48592AA550D}"/>
              </a:ext>
            </a:extLst>
          </p:cNvPr>
          <p:cNvSpPr txBox="1"/>
          <p:nvPr/>
        </p:nvSpPr>
        <p:spPr>
          <a:xfrm>
            <a:off x="889959" y="1425699"/>
            <a:ext cx="6857727" cy="737014"/>
          </a:xfrm>
          <a:prstGeom prst="rect">
            <a:avLst/>
          </a:prstGeom>
          <a:noFill/>
        </p:spPr>
        <p:txBody>
          <a:bodyPr wrap="square" lIns="137160" tIns="137160" rIns="137160" bIns="137160" rtlCol="0" anchor="ctr" anchorCtr="0">
            <a:noAutofit/>
          </a:bodyPr>
          <a:lstStyle/>
          <a:p>
            <a:pPr>
              <a:lnSpc>
                <a:spcPts val="3000"/>
              </a:lnSpc>
              <a:spcBef>
                <a:spcPts val="800"/>
              </a:spcBef>
            </a:pPr>
            <a:r>
              <a:rPr lang="en-US" sz="2400" dirty="0">
                <a:solidFill>
                  <a:schemeClr val="accent1"/>
                </a:solidFill>
                <a:latin typeface="Aileron Thin" panose="00000300000000000000" pitchFamily="50" charset="0"/>
              </a:rPr>
              <a:t>USA, Virginia, vs. One Care Service Area</a:t>
            </a:r>
          </a:p>
        </p:txBody>
      </p:sp>
    </p:spTree>
    <p:custDataLst>
      <p:tags r:id="rId1"/>
    </p:custDataLst>
    <p:extLst>
      <p:ext uri="{BB962C8B-B14F-4D97-AF65-F5344CB8AC3E}">
        <p14:creationId xmlns:p14="http://schemas.microsoft.com/office/powerpoint/2010/main" val="42122361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DF7B5-D2D1-4C21-9868-4BC3E0DE7342}"/>
              </a:ext>
            </a:extLst>
          </p:cNvPr>
          <p:cNvSpPr>
            <a:spLocks noGrp="1"/>
          </p:cNvSpPr>
          <p:nvPr>
            <p:ph type="title"/>
          </p:nvPr>
        </p:nvSpPr>
        <p:spPr/>
        <p:txBody>
          <a:bodyPr/>
          <a:lstStyle/>
          <a:p>
            <a:r>
              <a:rPr lang="en-US" dirty="0"/>
              <a:t>Population by Poverty Status, 2017</a:t>
            </a:r>
          </a:p>
        </p:txBody>
      </p:sp>
      <p:sp>
        <p:nvSpPr>
          <p:cNvPr id="3" name="Slide Number Placeholder 2">
            <a:extLst>
              <a:ext uri="{FF2B5EF4-FFF2-40B4-BE49-F238E27FC236}">
                <a16:creationId xmlns:a16="http://schemas.microsoft.com/office/drawing/2014/main" id="{1F6D8033-2DAB-4440-A925-4A3A94F2918D}"/>
              </a:ext>
            </a:extLst>
          </p:cNvPr>
          <p:cNvSpPr>
            <a:spLocks noGrp="1"/>
          </p:cNvSpPr>
          <p:nvPr>
            <p:ph type="sldNum" sz="quarter" idx="12"/>
          </p:nvPr>
        </p:nvSpPr>
        <p:spPr/>
        <p:txBody>
          <a:bodyPr/>
          <a:lstStyle/>
          <a:p>
            <a:fld id="{8F362C0E-2D6B-ED41-BACD-29482B38B36B}" type="slidenum">
              <a:rPr lang="en-US" smtClean="0"/>
              <a:t>8</a:t>
            </a:fld>
            <a:endParaRPr lang="en-US" dirty="0"/>
          </a:p>
        </p:txBody>
      </p:sp>
      <p:graphicFrame>
        <p:nvGraphicFramePr>
          <p:cNvPr id="6" name="Chart 5">
            <a:extLst>
              <a:ext uri="{FF2B5EF4-FFF2-40B4-BE49-F238E27FC236}">
                <a16:creationId xmlns:a16="http://schemas.microsoft.com/office/drawing/2014/main" id="{F67D550F-E35F-405B-8194-FFC45A6EC7BA}"/>
              </a:ext>
            </a:extLst>
          </p:cNvPr>
          <p:cNvGraphicFramePr/>
          <p:nvPr>
            <p:extLst>
              <p:ext uri="{D42A27DB-BD31-4B8C-83A1-F6EECF244321}">
                <p14:modId xmlns:p14="http://schemas.microsoft.com/office/powerpoint/2010/main" val="2907201250"/>
              </p:ext>
            </p:extLst>
          </p:nvPr>
        </p:nvGraphicFramePr>
        <p:xfrm>
          <a:off x="889959" y="2162714"/>
          <a:ext cx="6857727" cy="3966108"/>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A1A35850-3C5C-4AEC-9E25-858B8405077D}"/>
              </a:ext>
            </a:extLst>
          </p:cNvPr>
          <p:cNvSpPr txBox="1"/>
          <p:nvPr/>
        </p:nvSpPr>
        <p:spPr>
          <a:xfrm>
            <a:off x="889959" y="1425699"/>
            <a:ext cx="6857727" cy="737014"/>
          </a:xfrm>
          <a:prstGeom prst="rect">
            <a:avLst/>
          </a:prstGeom>
          <a:noFill/>
        </p:spPr>
        <p:txBody>
          <a:bodyPr wrap="square" lIns="137160" tIns="137160" rIns="137160" bIns="137160" rtlCol="0" anchor="ctr" anchorCtr="0">
            <a:noAutofit/>
          </a:bodyPr>
          <a:lstStyle/>
          <a:p>
            <a:pPr>
              <a:lnSpc>
                <a:spcPts val="3000"/>
              </a:lnSpc>
              <a:spcBef>
                <a:spcPts val="800"/>
              </a:spcBef>
            </a:pPr>
            <a:r>
              <a:rPr lang="en-US" sz="2400" dirty="0">
                <a:solidFill>
                  <a:schemeClr val="accent1"/>
                </a:solidFill>
                <a:latin typeface="Aileron Thin" panose="00000300000000000000" pitchFamily="50" charset="0"/>
              </a:rPr>
              <a:t>USA, Virginia, vs. One Care Service Area</a:t>
            </a:r>
          </a:p>
        </p:txBody>
      </p:sp>
      <p:sp>
        <p:nvSpPr>
          <p:cNvPr id="4" name="TextBox 3">
            <a:extLst>
              <a:ext uri="{FF2B5EF4-FFF2-40B4-BE49-F238E27FC236}">
                <a16:creationId xmlns:a16="http://schemas.microsoft.com/office/drawing/2014/main" id="{3F632788-A815-4911-912C-81CB3662DFA4}"/>
              </a:ext>
            </a:extLst>
          </p:cNvPr>
          <p:cNvSpPr txBox="1"/>
          <p:nvPr/>
        </p:nvSpPr>
        <p:spPr>
          <a:xfrm>
            <a:off x="8059479" y="2402957"/>
            <a:ext cx="3242562" cy="2308324"/>
          </a:xfrm>
          <a:prstGeom prst="rect">
            <a:avLst/>
          </a:prstGeom>
          <a:noFill/>
        </p:spPr>
        <p:txBody>
          <a:bodyPr wrap="square" rtlCol="0">
            <a:spAutoFit/>
          </a:bodyPr>
          <a:lstStyle/>
          <a:p>
            <a:r>
              <a:rPr lang="en-US" dirty="0">
                <a:latin typeface="Aileron Light" panose="00000400000000000000" pitchFamily="50" charset="0"/>
              </a:rPr>
              <a:t>1 in 5 people in One Care’s service area lives below the federal poverty.</a:t>
            </a:r>
          </a:p>
          <a:p>
            <a:endParaRPr lang="en-US" dirty="0">
              <a:latin typeface="Aileron Light" panose="00000400000000000000" pitchFamily="50" charset="0"/>
            </a:endParaRPr>
          </a:p>
          <a:p>
            <a:r>
              <a:rPr lang="en-US" dirty="0">
                <a:latin typeface="Aileron Light" panose="00000400000000000000" pitchFamily="50" charset="0"/>
              </a:rPr>
              <a:t>People in One Care’s service area have a 75 percent higher poverty incidence than that of Virginia.</a:t>
            </a:r>
          </a:p>
        </p:txBody>
      </p:sp>
    </p:spTree>
    <p:custDataLst>
      <p:tags r:id="rId1"/>
    </p:custDataLst>
    <p:extLst>
      <p:ext uri="{BB962C8B-B14F-4D97-AF65-F5344CB8AC3E}">
        <p14:creationId xmlns:p14="http://schemas.microsoft.com/office/powerpoint/2010/main" val="9410414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F362C0E-2D6B-ED41-BACD-29482B38B36B}" type="slidenum">
              <a:rPr lang="en-US" smtClean="0"/>
              <a:t>9</a:t>
            </a:fld>
            <a:endParaRPr lang="en-US" dirty="0"/>
          </a:p>
        </p:txBody>
      </p:sp>
      <p:sp>
        <p:nvSpPr>
          <p:cNvPr id="5" name="Title 4"/>
          <p:cNvSpPr>
            <a:spLocks noGrp="1"/>
          </p:cNvSpPr>
          <p:nvPr>
            <p:ph type="title"/>
          </p:nvPr>
        </p:nvSpPr>
        <p:spPr/>
        <p:txBody>
          <a:bodyPr>
            <a:normAutofit/>
          </a:bodyPr>
          <a:lstStyle/>
          <a:p>
            <a:r>
              <a:rPr lang="en-US" dirty="0"/>
              <a:t>Opioid Prescription Rates, 2013-2017</a:t>
            </a:r>
          </a:p>
        </p:txBody>
      </p:sp>
      <p:sp>
        <p:nvSpPr>
          <p:cNvPr id="8" name="TextBox 7">
            <a:extLst>
              <a:ext uri="{FF2B5EF4-FFF2-40B4-BE49-F238E27FC236}">
                <a16:creationId xmlns:a16="http://schemas.microsoft.com/office/drawing/2014/main" id="{59A78182-EDDD-0B40-95E6-47030686BEF1}"/>
              </a:ext>
            </a:extLst>
          </p:cNvPr>
          <p:cNvSpPr txBox="1"/>
          <p:nvPr/>
        </p:nvSpPr>
        <p:spPr>
          <a:xfrm>
            <a:off x="838200" y="1526895"/>
            <a:ext cx="6341533" cy="737014"/>
          </a:xfrm>
          <a:prstGeom prst="rect">
            <a:avLst/>
          </a:prstGeom>
          <a:noFill/>
        </p:spPr>
        <p:txBody>
          <a:bodyPr wrap="square" lIns="137160" tIns="137160" rIns="137160" bIns="137160" rtlCol="0" anchor="ctr" anchorCtr="0">
            <a:noAutofit/>
          </a:bodyPr>
          <a:lstStyle/>
          <a:p>
            <a:pPr>
              <a:lnSpc>
                <a:spcPts val="3000"/>
              </a:lnSpc>
              <a:spcBef>
                <a:spcPts val="800"/>
              </a:spcBef>
            </a:pPr>
            <a:r>
              <a:rPr lang="en-US" sz="2400" dirty="0">
                <a:solidFill>
                  <a:schemeClr val="accent1"/>
                </a:solidFill>
                <a:latin typeface="Aileron Thin" panose="00000300000000000000" pitchFamily="50" charset="0"/>
              </a:rPr>
              <a:t>USA, Virginia, vs. One Care Service Area</a:t>
            </a:r>
          </a:p>
        </p:txBody>
      </p:sp>
      <p:graphicFrame>
        <p:nvGraphicFramePr>
          <p:cNvPr id="7" name="Chart 6">
            <a:extLst>
              <a:ext uri="{FF2B5EF4-FFF2-40B4-BE49-F238E27FC236}">
                <a16:creationId xmlns:a16="http://schemas.microsoft.com/office/drawing/2014/main" id="{2DB56C1A-F4DE-4864-BEB2-D556DD037B28}"/>
              </a:ext>
            </a:extLst>
          </p:cNvPr>
          <p:cNvGraphicFramePr/>
          <p:nvPr>
            <p:extLst>
              <p:ext uri="{D42A27DB-BD31-4B8C-83A1-F6EECF244321}">
                <p14:modId xmlns:p14="http://schemas.microsoft.com/office/powerpoint/2010/main" val="1992607381"/>
              </p:ext>
            </p:extLst>
          </p:nvPr>
        </p:nvGraphicFramePr>
        <p:xfrm>
          <a:off x="838200" y="2440380"/>
          <a:ext cx="5832367" cy="4130395"/>
        </p:xfrm>
        <a:graphic>
          <a:graphicData uri="http://schemas.openxmlformats.org/drawingml/2006/chart">
            <c:chart xmlns:c="http://schemas.openxmlformats.org/drawingml/2006/chart" xmlns:r="http://schemas.openxmlformats.org/officeDocument/2006/relationships" r:id="rId3"/>
          </a:graphicData>
        </a:graphic>
      </p:graphicFrame>
      <p:sp>
        <p:nvSpPr>
          <p:cNvPr id="9" name="Content Placeholder 1">
            <a:extLst>
              <a:ext uri="{FF2B5EF4-FFF2-40B4-BE49-F238E27FC236}">
                <a16:creationId xmlns:a16="http://schemas.microsoft.com/office/drawing/2014/main" id="{F79B4A63-1942-45BA-8A47-B7FB2F0CEFE3}"/>
              </a:ext>
            </a:extLst>
          </p:cNvPr>
          <p:cNvSpPr txBox="1">
            <a:spLocks/>
          </p:cNvSpPr>
          <p:nvPr/>
        </p:nvSpPr>
        <p:spPr>
          <a:xfrm>
            <a:off x="6670567" y="2440380"/>
            <a:ext cx="4935279" cy="3506542"/>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b="0" i="0" kern="1200">
                <a:solidFill>
                  <a:schemeClr val="tx1"/>
                </a:solidFill>
                <a:latin typeface="Aileron Light" pitchFamily="2" charset="77"/>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b="0" i="0" kern="1200">
                <a:solidFill>
                  <a:schemeClr val="tx1"/>
                </a:solidFill>
                <a:latin typeface="Aileron Light" pitchFamily="2" charset="77"/>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b="0" i="0" kern="1200">
                <a:solidFill>
                  <a:schemeClr val="tx1"/>
                </a:solidFill>
                <a:latin typeface="Aileron Light" pitchFamily="2" charset="77"/>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tx1"/>
                </a:solidFill>
                <a:latin typeface="Aileron Light" pitchFamily="2" charset="77"/>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tx1"/>
                </a:solidFill>
                <a:latin typeface="Aileron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latin typeface="Aileron Light"/>
              </a:rPr>
              <a:t>One Care service area has a significantly higher opioid prescription rate.</a:t>
            </a:r>
          </a:p>
          <a:p>
            <a:pPr marL="0" indent="0">
              <a:buNone/>
            </a:pPr>
            <a:r>
              <a:rPr lang="en-US" sz="1800" dirty="0">
                <a:latin typeface="Aileron Light"/>
              </a:rPr>
              <a:t>Near the Virginia border, Kentucky, Tennessee, and West Virginia also have significantly higher than average opioid prescription rate.</a:t>
            </a:r>
          </a:p>
          <a:p>
            <a:pPr marL="0" indent="0">
              <a:buNone/>
            </a:pPr>
            <a:r>
              <a:rPr lang="en-US" sz="1800" dirty="0">
                <a:latin typeface="Aileron Light"/>
              </a:rPr>
              <a:t>In 2017, Galax and Norton cities had an opioid prescription rate over 6 times higher than Virginia and national averages.</a:t>
            </a:r>
          </a:p>
          <a:p>
            <a:endParaRPr lang="en-US" sz="1800" dirty="0">
              <a:solidFill>
                <a:srgbClr val="FF0000"/>
              </a:solidFill>
              <a:latin typeface="Aileron Light"/>
            </a:endParaRPr>
          </a:p>
          <a:p>
            <a:pPr marL="457200" lvl="1" indent="0">
              <a:buNone/>
            </a:pPr>
            <a:endParaRPr lang="en-US" sz="1800" dirty="0">
              <a:latin typeface="Aileron Light"/>
            </a:endParaRPr>
          </a:p>
          <a:p>
            <a:pPr marL="0" indent="0">
              <a:buNone/>
            </a:pPr>
            <a:endParaRPr lang="en-US" sz="2200" dirty="0">
              <a:latin typeface="Aileron Light"/>
            </a:endParaRPr>
          </a:p>
          <a:p>
            <a:endParaRPr lang="en-US" dirty="0"/>
          </a:p>
        </p:txBody>
      </p:sp>
    </p:spTree>
    <p:custDataLst>
      <p:tags r:id="rId1"/>
    </p:custDataLst>
    <p:extLst>
      <p:ext uri="{BB962C8B-B14F-4D97-AF65-F5344CB8AC3E}">
        <p14:creationId xmlns:p14="http://schemas.microsoft.com/office/powerpoint/2010/main" val="306018343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26"/>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ustom 11">
      <a:dk1>
        <a:srgbClr val="57595B"/>
      </a:dk1>
      <a:lt1>
        <a:srgbClr val="FFFFFF"/>
      </a:lt1>
      <a:dk2>
        <a:srgbClr val="57595B"/>
      </a:dk2>
      <a:lt2>
        <a:srgbClr val="E7E6E6"/>
      </a:lt2>
      <a:accent1>
        <a:srgbClr val="C66F49"/>
      </a:accent1>
      <a:accent2>
        <a:srgbClr val="D8B2A3"/>
      </a:accent2>
      <a:accent3>
        <a:srgbClr val="A5A5A5"/>
      </a:accent3>
      <a:accent4>
        <a:srgbClr val="DDCC5D"/>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6C0B7097EF0B445B99504B969F35903" ma:contentTypeVersion="2" ma:contentTypeDescription="Create a new document." ma:contentTypeScope="" ma:versionID="96ef969788406a1bbd7ca916ccd000cd">
  <xsd:schema xmlns:xsd="http://www.w3.org/2001/XMLSchema" xmlns:xs="http://www.w3.org/2001/XMLSchema" xmlns:p="http://schemas.microsoft.com/office/2006/metadata/properties" xmlns:ns2="2f71366a-258c-49a2-ae4b-10c2b21b983c" targetNamespace="http://schemas.microsoft.com/office/2006/metadata/properties" ma:root="true" ma:fieldsID="6910468fdc4beab344c964c1467f3732" ns2:_="">
    <xsd:import namespace="2f71366a-258c-49a2-ae4b-10c2b21b983c"/>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71366a-258c-49a2-ae4b-10c2b21b983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B857500-4DCF-4BDB-A677-74F201E513C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f71366a-258c-49a2-ae4b-10c2b21b983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A024EB4-BB7F-4842-99F2-BC17C7DF1D3F}">
  <ds:schemaRef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2f71366a-258c-49a2-ae4b-10c2b21b983c"/>
    <ds:schemaRef ds:uri="http://www.w3.org/XML/1998/namespace"/>
  </ds:schemaRefs>
</ds:datastoreItem>
</file>

<file path=customXml/itemProps3.xml><?xml version="1.0" encoding="utf-8"?>
<ds:datastoreItem xmlns:ds="http://schemas.openxmlformats.org/officeDocument/2006/customXml" ds:itemID="{C76754E1-24DD-4101-96C7-55019B83907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6740</TotalTime>
  <Words>1099</Words>
  <Application>Microsoft Office PowerPoint</Application>
  <PresentationFormat>Widescreen</PresentationFormat>
  <Paragraphs>215</Paragraphs>
  <Slides>26</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Aileron</vt:lpstr>
      <vt:lpstr>Aileron Light</vt:lpstr>
      <vt:lpstr>Aileron SemiBold</vt:lpstr>
      <vt:lpstr>Aileron Thin</vt:lpstr>
      <vt:lpstr>Arial</vt:lpstr>
      <vt:lpstr>Calibri</vt:lpstr>
      <vt:lpstr>Office Theme</vt:lpstr>
      <vt:lpstr>One Care Data Presentation</vt:lpstr>
      <vt:lpstr>Using Data to Drive Decisions</vt:lpstr>
      <vt:lpstr>Data in the Technical Assistance Process</vt:lpstr>
      <vt:lpstr>Population Trend, 2014-2018</vt:lpstr>
      <vt:lpstr>Population by Age, 2017</vt:lpstr>
      <vt:lpstr>Population by Rural Status, 2018</vt:lpstr>
      <vt:lpstr>Population by Race, 2017</vt:lpstr>
      <vt:lpstr>Population by Poverty Status, 2017</vt:lpstr>
      <vt:lpstr>Opioid Prescription Rates, 2013-2017</vt:lpstr>
      <vt:lpstr>Overdose Deaths, 2013-2017</vt:lpstr>
      <vt:lpstr>Overdose Deaths, 2013-2017</vt:lpstr>
      <vt:lpstr>Overdose Deaths, 2013-2017 </vt:lpstr>
      <vt:lpstr>Overdose Deaths, 2013-2017</vt:lpstr>
      <vt:lpstr>Overdose Deaths, 2013-2017</vt:lpstr>
      <vt:lpstr>Overdose Deaths by Drug, 2013-2017</vt:lpstr>
      <vt:lpstr>Opioid Overdose Deaths by Age, 2013-2017</vt:lpstr>
      <vt:lpstr>Overdose Deaths by Gender, 2017</vt:lpstr>
      <vt:lpstr>Overdose Deaths by Race, 2017</vt:lpstr>
      <vt:lpstr>EMS Naloxone Administered, 2013-2017</vt:lpstr>
      <vt:lpstr>EMS Naloxone Administered, 2017</vt:lpstr>
      <vt:lpstr>EMS Naloxone Administered, 2013-2017</vt:lpstr>
      <vt:lpstr>Hepatitis C Incidence, 2013-2017</vt:lpstr>
      <vt:lpstr>Neonatal Abstinence Syndrome, 2013-2016</vt:lpstr>
      <vt:lpstr>Drug Arrests, 2013-2017</vt:lpstr>
      <vt:lpstr>References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Presetation Here</dc:title>
  <dc:creator>Susan Hernishin</dc:creator>
  <cp:lastModifiedBy>Jenny Belldina</cp:lastModifiedBy>
  <cp:revision>19</cp:revision>
  <cp:lastPrinted>2019-04-10T14:22:49Z</cp:lastPrinted>
  <dcterms:created xsi:type="dcterms:W3CDTF">2019-01-30T20:18:05Z</dcterms:created>
  <dcterms:modified xsi:type="dcterms:W3CDTF">2019-07-12T22:20:58Z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0x01010076C0B7097EF0B445B99504B969F35903</vt:lpwstr>
  </property>
  <property fmtid="{D5CDD505-2E9C-101B-9397-08002B2CF9AE}" pid="3" name="AuthorIds_UIVersion_10752">
    <vt:lpwstr>20</vt:lpwstr>
  </property>
  <property fmtid="{D5CDD505-2E9C-101B-9397-08002B2CF9AE}" pid="4" name="ArticulateGUID">
    <vt:lpwstr>0D9BCD63-932D-4CF0-8AF6-EA4C2021A8DA</vt:lpwstr>
  </property>
  <property fmtid="{D5CDD505-2E9C-101B-9397-08002B2CF9AE}" pid="5" name="ArticulatePath">
    <vt:lpwstr>DP_F_OneCare_DataPresentation</vt:lpwstr>
  </property>
</Properties>
</file>